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9" r:id="rId6"/>
    <p:sldId id="270" r:id="rId7"/>
    <p:sldId id="271" r:id="rId8"/>
    <p:sldId id="265" r:id="rId9"/>
    <p:sldId id="272" r:id="rId10"/>
    <p:sldId id="273" r:id="rId11"/>
    <p:sldId id="27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56"/>
            <p14:sldId id="257"/>
            <p14:sldId id="258"/>
            <p14:sldId id="261"/>
            <p14:sldId id="269"/>
            <p14:sldId id="270"/>
            <p14:sldId id="271"/>
            <p14:sldId id="265"/>
            <p14:sldId id="272"/>
            <p14:sldId id="273"/>
            <p14:sldId id="275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9C3CA5E-6594-4BCA-A214-A91BFC06F1F7}">
      <dgm:prSet/>
      <dgm:spPr>
        <a:solidFill>
          <a:schemeClr val="accent4"/>
        </a:solidFill>
      </dgm:spPr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Box Office</a:t>
          </a:r>
        </a:p>
      </dgm:t>
    </dgm:pt>
    <dgm:pt modelId="{E3FCE2C1-89D3-4BE5-883B-DDDC81C6C497}" type="parTrans" cxnId="{D7A5D934-41FF-49F4-8900-D86623AB39CD}">
      <dgm:prSet/>
      <dgm:spPr/>
      <dgm:t>
        <a:bodyPr/>
        <a:lstStyle/>
        <a:p>
          <a:endParaRPr lang="en-US"/>
        </a:p>
      </dgm:t>
    </dgm:pt>
    <dgm:pt modelId="{EDA93500-ED7D-4CF4-A1ED-2D7761CB98A5}" type="sibTrans" cxnId="{D7A5D934-41FF-49F4-8900-D86623AB39CD}">
      <dgm:prSet/>
      <dgm:spPr/>
      <dgm:t>
        <a:bodyPr/>
        <a:lstStyle/>
        <a:p>
          <a:endParaRPr lang="en-US"/>
        </a:p>
      </dgm:t>
    </dgm:pt>
    <dgm:pt modelId="{E94EAFB5-B6E4-4962-B92E-B61BA02A6B6C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Wes beats out Paul, even after taking away the two animated features to even out the film count</a:t>
          </a:r>
          <a:endParaRPr lang="en-US" dirty="0"/>
        </a:p>
      </dgm:t>
    </dgm:pt>
    <dgm:pt modelId="{0943EA38-8052-489F-A0A3-B2DE4CF1DE30}" type="parTrans" cxnId="{8A15DFA9-2C6E-410F-8B5C-B8691F9D34EB}">
      <dgm:prSet/>
      <dgm:spPr/>
      <dgm:t>
        <a:bodyPr/>
        <a:lstStyle/>
        <a:p>
          <a:endParaRPr lang="en-US"/>
        </a:p>
      </dgm:t>
    </dgm:pt>
    <dgm:pt modelId="{43F59FB5-9551-454D-942F-2516A262DFCB}" type="sibTrans" cxnId="{8A15DFA9-2C6E-410F-8B5C-B8691F9D34EB}">
      <dgm:prSet/>
      <dgm:spPr/>
      <dgm:t>
        <a:bodyPr/>
        <a:lstStyle/>
        <a:p>
          <a:endParaRPr lang="en-US"/>
        </a:p>
      </dgm:t>
    </dgm:pt>
    <dgm:pt modelId="{ADFBE8AA-4A03-443D-AA99-F7A1E6F832EC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Wes made $255 million versus Paul’s $170 million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06C55ACD-59BC-41B8-B624-CAA63F0EC9EA}" type="parTrans" cxnId="{16A807BD-7E94-434E-BC6D-C3A736A850F5}">
      <dgm:prSet/>
      <dgm:spPr/>
      <dgm:t>
        <a:bodyPr/>
        <a:lstStyle/>
        <a:p>
          <a:endParaRPr lang="en-US"/>
        </a:p>
      </dgm:t>
    </dgm:pt>
    <dgm:pt modelId="{EC346A9F-EB7E-4FEE-B251-F6D166A8F2B9}" type="sibTrans" cxnId="{16A807BD-7E94-434E-BC6D-C3A736A850F5}">
      <dgm:prSet/>
      <dgm:spPr/>
      <dgm:t>
        <a:bodyPr/>
        <a:lstStyle/>
        <a:p>
          <a:endParaRPr lang="en-US"/>
        </a:p>
      </dgm:t>
    </dgm:pt>
    <dgm:pt modelId="{D37A4228-183E-482E-84D8-5BDDA2F69009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Wes also has three separate films that all made more than Paul’s most box office-successful feature</a:t>
          </a:r>
        </a:p>
      </dgm:t>
    </dgm:pt>
    <dgm:pt modelId="{DF1BB8BA-76B7-45AA-A681-2ACD4C6BDC20}" type="parTrans" cxnId="{D2B31AC9-FC17-49F4-B21D-9BF1EE78AF09}">
      <dgm:prSet/>
      <dgm:spPr/>
      <dgm:t>
        <a:bodyPr/>
        <a:lstStyle/>
        <a:p>
          <a:endParaRPr lang="en-US"/>
        </a:p>
      </dgm:t>
    </dgm:pt>
    <dgm:pt modelId="{E6216941-6D68-4E19-971A-9DACBBF94B09}" type="sibTrans" cxnId="{D2B31AC9-FC17-49F4-B21D-9BF1EE78AF09}">
      <dgm:prSet/>
      <dgm:spPr/>
      <dgm:t>
        <a:bodyPr/>
        <a:lstStyle/>
        <a:p>
          <a:endParaRPr lang="en-US"/>
        </a:p>
      </dgm:t>
    </dgm:pt>
    <dgm:pt modelId="{429ADEF8-9238-4694-9CA1-0495FC561557}">
      <dgm:prSet/>
      <dgm:spPr/>
      <dgm:t>
        <a:bodyPr/>
        <a:lstStyle/>
        <a:p>
          <a:r>
            <a:rPr lang="en-US" i="1">
              <a:latin typeface="Goudy Old Style Extrabold" panose="02040702050305020303" pitchFamily="18" charset="0"/>
            </a:rPr>
            <a:t>Moonrise Kingdom</a:t>
          </a:r>
          <a:r>
            <a:rPr lang="en-US">
              <a:latin typeface="Goudy Old Style Extrabold" panose="02040702050305020303" pitchFamily="18" charset="0"/>
            </a:rPr>
            <a:t> ($45.5M), </a:t>
          </a:r>
          <a:r>
            <a:rPr lang="en-US" i="1">
              <a:latin typeface="Goudy Old Style Extrabold" panose="02040702050305020303" pitchFamily="18" charset="0"/>
            </a:rPr>
            <a:t>The Royal Tenenbaums </a:t>
          </a:r>
          <a:r>
            <a:rPr lang="en-US">
              <a:latin typeface="Goudy Old Style Extrabold" panose="02040702050305020303" pitchFamily="18" charset="0"/>
            </a:rPr>
            <a:t>($52.4M), and </a:t>
          </a:r>
          <a:r>
            <a:rPr lang="en-US" i="1">
              <a:latin typeface="Goudy Old Style Extrabold" panose="02040702050305020303" pitchFamily="18" charset="0"/>
            </a:rPr>
            <a:t>The Grand Budapest Hotel </a:t>
          </a:r>
          <a:r>
            <a:rPr lang="en-US">
              <a:latin typeface="Goudy Old Style Extrabold" panose="02040702050305020303" pitchFamily="18" charset="0"/>
            </a:rPr>
            <a:t>($59.1M) all beat </a:t>
          </a:r>
          <a:r>
            <a:rPr lang="en-US" i="1">
              <a:latin typeface="Goudy Old Style Extrabold" panose="02040702050305020303" pitchFamily="18" charset="0"/>
            </a:rPr>
            <a:t>There Will Be Blood </a:t>
          </a:r>
          <a:r>
            <a:rPr lang="en-US">
              <a:latin typeface="Goudy Old Style Extrabold" panose="02040702050305020303" pitchFamily="18" charset="0"/>
            </a:rPr>
            <a:t>($40.2M)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17C278D4-8E8D-4AF5-9796-F31B88D05F61}" type="parTrans" cxnId="{04C6EA6B-D955-4C8D-BF38-F251100A756F}">
      <dgm:prSet/>
      <dgm:spPr/>
      <dgm:t>
        <a:bodyPr/>
        <a:lstStyle/>
        <a:p>
          <a:endParaRPr lang="en-US"/>
        </a:p>
      </dgm:t>
    </dgm:pt>
    <dgm:pt modelId="{B9EF9011-ECE2-4E35-8C2F-7AF8ED001CF4}" type="sibTrans" cxnId="{04C6EA6B-D955-4C8D-BF38-F251100A756F}">
      <dgm:prSet/>
      <dgm:spPr/>
      <dgm:t>
        <a:bodyPr/>
        <a:lstStyle/>
        <a:p>
          <a:endParaRPr lang="en-US"/>
        </a:p>
      </dgm:t>
    </dgm:pt>
    <dgm:pt modelId="{BFEEBB26-CB48-4BAC-A937-2D2D75999D02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Both of their first features did make less than $500 thousand, however Wes wins here too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8C59EDB-71EA-45B9-BE52-D0442828112F}" type="parTrans" cxnId="{F98A498A-4DCF-43CA-8437-733B31C8A60E}">
      <dgm:prSet/>
      <dgm:spPr/>
      <dgm:t>
        <a:bodyPr/>
        <a:lstStyle/>
        <a:p>
          <a:endParaRPr lang="en-US"/>
        </a:p>
      </dgm:t>
    </dgm:pt>
    <dgm:pt modelId="{43EDD17B-D1DB-43BF-A76C-2A61E3650E59}" type="sibTrans" cxnId="{F98A498A-4DCF-43CA-8437-733B31C8A60E}">
      <dgm:prSet/>
      <dgm:spPr/>
      <dgm:t>
        <a:bodyPr/>
        <a:lstStyle/>
        <a:p>
          <a:endParaRPr lang="en-US"/>
        </a:p>
      </dgm:t>
    </dgm:pt>
    <dgm:pt modelId="{E52C5D69-EB9F-4306-AC1B-A78A44A92631}">
      <dgm:prSet/>
      <dgm:spPr/>
      <dgm:t>
        <a:bodyPr/>
        <a:lstStyle/>
        <a:p>
          <a:r>
            <a:rPr lang="en-US" i="1" dirty="0">
              <a:latin typeface="Goudy Old Style Extrabold" panose="02040702050305020303" pitchFamily="18" charset="0"/>
            </a:rPr>
            <a:t>Bottle Rocket </a:t>
          </a:r>
          <a:r>
            <a:rPr lang="en-US" dirty="0">
              <a:latin typeface="Goudy Old Style Extrabold" panose="02040702050305020303" pitchFamily="18" charset="0"/>
            </a:rPr>
            <a:t>made $488.6K versus </a:t>
          </a:r>
          <a:r>
            <a:rPr lang="en-US" i="1" dirty="0">
              <a:latin typeface="Goudy Old Style Extrabold" panose="02040702050305020303" pitchFamily="18" charset="0"/>
            </a:rPr>
            <a:t>Hard Eight</a:t>
          </a:r>
          <a:r>
            <a:rPr lang="en-US" dirty="0">
              <a:latin typeface="Goudy Old Style Extrabold" panose="02040702050305020303" pitchFamily="18" charset="0"/>
            </a:rPr>
            <a:t> that brought in $215.6K</a:t>
          </a:r>
          <a:endParaRPr lang="en-US" i="1" dirty="0">
            <a:latin typeface="Goudy Old Style Extrabold" panose="02040702050305020303" pitchFamily="18" charset="0"/>
          </a:endParaRPr>
        </a:p>
      </dgm:t>
    </dgm:pt>
    <dgm:pt modelId="{EDB9CAF1-C377-41FD-A954-1D3E3971FDE6}" type="parTrans" cxnId="{C80404E8-F2C3-4AD0-BAA0-83BE086E6AA2}">
      <dgm:prSet/>
      <dgm:spPr/>
      <dgm:t>
        <a:bodyPr/>
        <a:lstStyle/>
        <a:p>
          <a:endParaRPr lang="en-US"/>
        </a:p>
      </dgm:t>
    </dgm:pt>
    <dgm:pt modelId="{AAC49CDF-E9C0-433A-8E2C-FBF6C21C3CB6}" type="sibTrans" cxnId="{C80404E8-F2C3-4AD0-BAA0-83BE086E6AA2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EE11ECC-A583-4A62-BA57-999B4FF2F1BA}" type="pres">
      <dgm:prSet presAssocID="{09C3CA5E-6594-4BCA-A214-A91BFC06F1F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9E341A-DA4D-4656-AC56-F0A8FF59F309}" type="pres">
      <dgm:prSet presAssocID="{09C3CA5E-6594-4BCA-A214-A91BFC06F1F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B39D00E-EEDF-49AC-BD41-22505C393219}" type="presOf" srcId="{E94EAFB5-B6E4-4962-B92E-B61BA02A6B6C}" destId="{BD9E341A-DA4D-4656-AC56-F0A8FF59F309}" srcOrd="0" destOrd="0" presId="urn:microsoft.com/office/officeart/2005/8/layout/vList2"/>
    <dgm:cxn modelId="{255A7414-8D5F-4839-B7A5-B730A2494605}" type="presOf" srcId="{E52C5D69-EB9F-4306-AC1B-A78A44A92631}" destId="{BD9E341A-DA4D-4656-AC56-F0A8FF59F309}" srcOrd="0" destOrd="5" presId="urn:microsoft.com/office/officeart/2005/8/layout/vList2"/>
    <dgm:cxn modelId="{0F5BDC29-E3B5-4E12-81F3-4A2361FD566E}" type="presOf" srcId="{ADFBE8AA-4A03-443D-AA99-F7A1E6F832EC}" destId="{BD9E341A-DA4D-4656-AC56-F0A8FF59F309}" srcOrd="0" destOrd="1" presId="urn:microsoft.com/office/officeart/2005/8/layout/vList2"/>
    <dgm:cxn modelId="{D7A5D934-41FF-49F4-8900-D86623AB39CD}" srcId="{3EF8DA85-64EC-4D2A-9906-BBB734856DC3}" destId="{09C3CA5E-6594-4BCA-A214-A91BFC06F1F7}" srcOrd="0" destOrd="0" parTransId="{E3FCE2C1-89D3-4BE5-883B-DDDC81C6C497}" sibTransId="{EDA93500-ED7D-4CF4-A1ED-2D7761CB98A5}"/>
    <dgm:cxn modelId="{40E8395E-CF1D-4D68-8F0C-B7233540B67D}" type="presOf" srcId="{429ADEF8-9238-4694-9CA1-0495FC561557}" destId="{BD9E341A-DA4D-4656-AC56-F0A8FF59F309}" srcOrd="0" destOrd="3" presId="urn:microsoft.com/office/officeart/2005/8/layout/vList2"/>
    <dgm:cxn modelId="{04C6EA6B-D955-4C8D-BF38-F251100A756F}" srcId="{D37A4228-183E-482E-84D8-5BDDA2F69009}" destId="{429ADEF8-9238-4694-9CA1-0495FC561557}" srcOrd="0" destOrd="0" parTransId="{17C278D4-8E8D-4AF5-9796-F31B88D05F61}" sibTransId="{B9EF9011-ECE2-4E35-8C2F-7AF8ED001CF4}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98A498A-4DCF-43CA-8437-733B31C8A60E}" srcId="{09C3CA5E-6594-4BCA-A214-A91BFC06F1F7}" destId="{BFEEBB26-CB48-4BAC-A937-2D2D75999D02}" srcOrd="2" destOrd="0" parTransId="{C8C59EDB-71EA-45B9-BE52-D0442828112F}" sibTransId="{43EDD17B-D1DB-43BF-A76C-2A61E3650E59}"/>
    <dgm:cxn modelId="{8A15DFA9-2C6E-410F-8B5C-B8691F9D34EB}" srcId="{09C3CA5E-6594-4BCA-A214-A91BFC06F1F7}" destId="{E94EAFB5-B6E4-4962-B92E-B61BA02A6B6C}" srcOrd="0" destOrd="0" parTransId="{0943EA38-8052-489F-A0A3-B2DE4CF1DE30}" sibTransId="{43F59FB5-9551-454D-942F-2516A262DFCB}"/>
    <dgm:cxn modelId="{16A807BD-7E94-434E-BC6D-C3A736A850F5}" srcId="{E94EAFB5-B6E4-4962-B92E-B61BA02A6B6C}" destId="{ADFBE8AA-4A03-443D-AA99-F7A1E6F832EC}" srcOrd="0" destOrd="0" parTransId="{06C55ACD-59BC-41B8-B624-CAA63F0EC9EA}" sibTransId="{EC346A9F-EB7E-4FEE-B251-F6D166A8F2B9}"/>
    <dgm:cxn modelId="{D2B31AC9-FC17-49F4-B21D-9BF1EE78AF09}" srcId="{09C3CA5E-6594-4BCA-A214-A91BFC06F1F7}" destId="{D37A4228-183E-482E-84D8-5BDDA2F69009}" srcOrd="1" destOrd="0" parTransId="{DF1BB8BA-76B7-45AA-A681-2ACD4C6BDC20}" sibTransId="{E6216941-6D68-4E19-971A-9DACBBF94B09}"/>
    <dgm:cxn modelId="{489C54DF-210F-41B3-BC6A-D47A3434B96F}" type="presOf" srcId="{09C3CA5E-6594-4BCA-A214-A91BFC06F1F7}" destId="{7EE11ECC-A583-4A62-BA57-999B4FF2F1BA}" srcOrd="0" destOrd="0" presId="urn:microsoft.com/office/officeart/2005/8/layout/vList2"/>
    <dgm:cxn modelId="{7943CFE6-6677-49FA-BE28-74E25002BAAC}" type="presOf" srcId="{BFEEBB26-CB48-4BAC-A937-2D2D75999D02}" destId="{BD9E341A-DA4D-4656-AC56-F0A8FF59F309}" srcOrd="0" destOrd="4" presId="urn:microsoft.com/office/officeart/2005/8/layout/vList2"/>
    <dgm:cxn modelId="{C80404E8-F2C3-4AD0-BAA0-83BE086E6AA2}" srcId="{BFEEBB26-CB48-4BAC-A937-2D2D75999D02}" destId="{E52C5D69-EB9F-4306-AC1B-A78A44A92631}" srcOrd="0" destOrd="0" parTransId="{EDB9CAF1-C377-41FD-A954-1D3E3971FDE6}" sibTransId="{AAC49CDF-E9C0-433A-8E2C-FBF6C21C3CB6}"/>
    <dgm:cxn modelId="{67E6D4EA-4CCC-4254-86EE-FAAAA29CBF2A}" type="presOf" srcId="{D37A4228-183E-482E-84D8-5BDDA2F69009}" destId="{BD9E341A-DA4D-4656-AC56-F0A8FF59F309}" srcOrd="0" destOrd="2" presId="urn:microsoft.com/office/officeart/2005/8/layout/vList2"/>
    <dgm:cxn modelId="{D8D521FE-1CF3-4CE0-9D72-2400781A184C}" type="presParOf" srcId="{8856F6FD-E305-42CE-8BAF-191C9CF7E6BA}" destId="{7EE11ECC-A583-4A62-BA57-999B4FF2F1BA}" srcOrd="0" destOrd="0" presId="urn:microsoft.com/office/officeart/2005/8/layout/vList2"/>
    <dgm:cxn modelId="{C815C1F0-D499-4555-9244-30A0710044C6}" type="presParOf" srcId="{8856F6FD-E305-42CE-8BAF-191C9CF7E6BA}" destId="{BD9E341A-DA4D-4656-AC56-F0A8FF59F30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1FD685-ADDA-48D9-B31B-427B9D512D9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CF9B01D-4C03-4EA9-84BE-E0C9889BBF1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The Movie Database</a:t>
          </a:r>
          <a:endParaRPr lang="en-US">
            <a:latin typeface="Goudy Old Style Extrabold" panose="02040702050305020303" pitchFamily="18" charset="0"/>
          </a:endParaRPr>
        </a:p>
      </dgm:t>
    </dgm:pt>
    <dgm:pt modelId="{BA66AD76-489A-44B1-AFDE-4055F6987E6B}" type="parTrans" cxnId="{7754BA9C-39F1-47F2-8918-6B13D8C47B62}">
      <dgm:prSet/>
      <dgm:spPr/>
      <dgm:t>
        <a:bodyPr/>
        <a:lstStyle/>
        <a:p>
          <a:endParaRPr lang="en-US"/>
        </a:p>
      </dgm:t>
    </dgm:pt>
    <dgm:pt modelId="{B1C85A92-5186-4E38-9B75-079DACE287AA}" type="sibTrans" cxnId="{7754BA9C-39F1-47F2-8918-6B13D8C47B62}">
      <dgm:prSet/>
      <dgm:spPr/>
      <dgm:t>
        <a:bodyPr/>
        <a:lstStyle/>
        <a:p>
          <a:endParaRPr lang="en-US"/>
        </a:p>
      </dgm:t>
    </dgm:pt>
    <dgm:pt modelId="{339D0B66-C625-4001-B464-75FA0ADCD76B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Average rating of 6.97 on their website</a:t>
          </a:r>
          <a:endParaRPr lang="en-US">
            <a:latin typeface="Goudy Old Style Extrabold" panose="02040702050305020303" pitchFamily="18" charset="0"/>
          </a:endParaRPr>
        </a:p>
      </dgm:t>
    </dgm:pt>
    <dgm:pt modelId="{A4464CBC-8374-490E-9F4A-6AE96DEB3F35}" type="parTrans" cxnId="{40F4F0A0-A24D-4C7E-A906-781FA387FE8E}">
      <dgm:prSet/>
      <dgm:spPr/>
      <dgm:t>
        <a:bodyPr/>
        <a:lstStyle/>
        <a:p>
          <a:endParaRPr lang="en-US"/>
        </a:p>
      </dgm:t>
    </dgm:pt>
    <dgm:pt modelId="{6DFD10DD-EC60-46B9-8E76-907F47317D9A}" type="sibTrans" cxnId="{40F4F0A0-A24D-4C7E-A906-781FA387FE8E}">
      <dgm:prSet/>
      <dgm:spPr/>
      <dgm:t>
        <a:bodyPr/>
        <a:lstStyle/>
        <a:p>
          <a:endParaRPr lang="en-US"/>
        </a:p>
      </dgm:t>
    </dgm:pt>
    <dgm:pt modelId="{A7F80F06-9D42-47DD-815A-5636C1FEB4C0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There Will Be Blood</a:t>
          </a:r>
          <a:r>
            <a:rPr lang="en-US" b="0" i="0">
              <a:latin typeface="Goudy Old Style Extrabold" panose="02040702050305020303" pitchFamily="18" charset="0"/>
            </a:rPr>
            <a:t> has the highest rating at 8.1</a:t>
          </a:r>
          <a:endParaRPr lang="en-US">
            <a:latin typeface="Goudy Old Style Extrabold" panose="02040702050305020303" pitchFamily="18" charset="0"/>
          </a:endParaRPr>
        </a:p>
      </dgm:t>
    </dgm:pt>
    <dgm:pt modelId="{4084B038-D55D-4C7C-8D02-7F90AB33FCFD}" type="parTrans" cxnId="{C20A23C0-C55D-478E-87A4-91513F337309}">
      <dgm:prSet/>
      <dgm:spPr/>
      <dgm:t>
        <a:bodyPr/>
        <a:lstStyle/>
        <a:p>
          <a:endParaRPr lang="en-US"/>
        </a:p>
      </dgm:t>
    </dgm:pt>
    <dgm:pt modelId="{F897D784-0C4A-44B8-B332-1A2BD86D9F55}" type="sibTrans" cxnId="{C20A23C0-C55D-478E-87A4-91513F337309}">
      <dgm:prSet/>
      <dgm:spPr/>
      <dgm:t>
        <a:bodyPr/>
        <a:lstStyle/>
        <a:p>
          <a:endParaRPr lang="en-US"/>
        </a:p>
      </dgm:t>
    </dgm:pt>
    <dgm:pt modelId="{69DD8BA8-61E0-429F-8BF2-6077DC2C37D0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Inherent Vice</a:t>
          </a:r>
          <a:r>
            <a:rPr lang="en-US" b="0" i="0">
              <a:latin typeface="Goudy Old Style Extrabold" panose="02040702050305020303" pitchFamily="18" charset="0"/>
            </a:rPr>
            <a:t> has the lowest rating at 6.6</a:t>
          </a:r>
          <a:endParaRPr lang="en-US">
            <a:latin typeface="Goudy Old Style Extrabold" panose="02040702050305020303" pitchFamily="18" charset="0"/>
          </a:endParaRPr>
        </a:p>
      </dgm:t>
    </dgm:pt>
    <dgm:pt modelId="{766F87E6-67D1-4634-A18D-3838CC366C67}" type="parTrans" cxnId="{7D0756BB-4EDD-44BD-9A75-D75D024766A6}">
      <dgm:prSet/>
      <dgm:spPr/>
      <dgm:t>
        <a:bodyPr/>
        <a:lstStyle/>
        <a:p>
          <a:endParaRPr lang="en-US"/>
        </a:p>
      </dgm:t>
    </dgm:pt>
    <dgm:pt modelId="{CA0C579F-26A6-400E-B992-3FA5E9AEF8CE}" type="sibTrans" cxnId="{7D0756BB-4EDD-44BD-9A75-D75D024766A6}">
      <dgm:prSet/>
      <dgm:spPr/>
      <dgm:t>
        <a:bodyPr/>
        <a:lstStyle/>
        <a:p>
          <a:endParaRPr lang="en-US"/>
        </a:p>
      </dgm:t>
    </dgm:pt>
    <dgm:pt modelId="{D81E66A2-79E1-4C6A-8121-2948D21E78BA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International Movie Database (IMDb)</a:t>
          </a:r>
          <a:endParaRPr lang="en-US">
            <a:latin typeface="Goudy Old Style Extrabold" panose="02040702050305020303" pitchFamily="18" charset="0"/>
          </a:endParaRPr>
        </a:p>
      </dgm:t>
    </dgm:pt>
    <dgm:pt modelId="{B7FB613D-5784-4E89-A44A-4328D93E8186}" type="parTrans" cxnId="{B4D2D5F3-A0F9-4DBD-A191-B48E4844541D}">
      <dgm:prSet/>
      <dgm:spPr/>
      <dgm:t>
        <a:bodyPr/>
        <a:lstStyle/>
        <a:p>
          <a:endParaRPr lang="en-US"/>
        </a:p>
      </dgm:t>
    </dgm:pt>
    <dgm:pt modelId="{CDA59AB2-9E2F-4E04-8257-6C3EC83F32B8}" type="sibTrans" cxnId="{B4D2D5F3-A0F9-4DBD-A191-B48E4844541D}">
      <dgm:prSet/>
      <dgm:spPr/>
      <dgm:t>
        <a:bodyPr/>
        <a:lstStyle/>
        <a:p>
          <a:endParaRPr lang="en-US"/>
        </a:p>
      </dgm:t>
    </dgm:pt>
    <dgm:pt modelId="{1531B939-60B9-46FD-AD77-D86FA2631BD2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Average rating of 7.1</a:t>
          </a:r>
          <a:endParaRPr lang="en-US">
            <a:latin typeface="Goudy Old Style Extrabold" panose="02040702050305020303" pitchFamily="18" charset="0"/>
          </a:endParaRPr>
        </a:p>
      </dgm:t>
    </dgm:pt>
    <dgm:pt modelId="{EEC8DEFA-F250-4E44-B32B-32D8233EBAD9}" type="parTrans" cxnId="{8B7A968D-F278-4AC9-8944-6410B6E8E503}">
      <dgm:prSet/>
      <dgm:spPr/>
      <dgm:t>
        <a:bodyPr/>
        <a:lstStyle/>
        <a:p>
          <a:endParaRPr lang="en-US"/>
        </a:p>
      </dgm:t>
    </dgm:pt>
    <dgm:pt modelId="{9D49FDC5-B699-4886-94DA-0FB0EE437AB8}" type="sibTrans" cxnId="{8B7A968D-F278-4AC9-8944-6410B6E8E503}">
      <dgm:prSet/>
      <dgm:spPr/>
      <dgm:t>
        <a:bodyPr/>
        <a:lstStyle/>
        <a:p>
          <a:endParaRPr lang="en-US"/>
        </a:p>
      </dgm:t>
    </dgm:pt>
    <dgm:pt modelId="{BF8B30DF-8DAE-4643-9A83-A4CB4E31F240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(8.2) and </a:t>
          </a:r>
          <a:r>
            <a:rPr lang="en-US" b="0" i="1">
              <a:latin typeface="Goudy Old Style Extrabold" panose="02040702050305020303" pitchFamily="18" charset="0"/>
            </a:rPr>
            <a:t>Inherent Vice </a:t>
          </a:r>
          <a:r>
            <a:rPr lang="en-US" b="0" i="0">
              <a:latin typeface="Goudy Old Style Extrabold" panose="02040702050305020303" pitchFamily="18" charset="0"/>
            </a:rPr>
            <a:t>(6.6) strike again as his highest and lowest rated movies</a:t>
          </a:r>
          <a:endParaRPr lang="en-US">
            <a:latin typeface="Goudy Old Style Extrabold" panose="02040702050305020303" pitchFamily="18" charset="0"/>
          </a:endParaRPr>
        </a:p>
      </dgm:t>
    </dgm:pt>
    <dgm:pt modelId="{1E1957A9-AA9E-4762-853C-1EE67F77507E}" type="parTrans" cxnId="{5C241B9B-1E08-447E-AFCC-E85BE0E95BC6}">
      <dgm:prSet/>
      <dgm:spPr/>
      <dgm:t>
        <a:bodyPr/>
        <a:lstStyle/>
        <a:p>
          <a:endParaRPr lang="en-US"/>
        </a:p>
      </dgm:t>
    </dgm:pt>
    <dgm:pt modelId="{DB727B30-FEA2-44BE-8420-BD4094179569}" type="sibTrans" cxnId="{5C241B9B-1E08-447E-AFCC-E85BE0E95BC6}">
      <dgm:prSet/>
      <dgm:spPr/>
      <dgm:t>
        <a:bodyPr/>
        <a:lstStyle/>
        <a:p>
          <a:endParaRPr lang="en-US"/>
        </a:p>
      </dgm:t>
    </dgm:pt>
    <dgm:pt modelId="{F5D695BA-5848-40EB-A5B8-3304F6D09121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Rotten Tomatoes</a:t>
          </a:r>
          <a:endParaRPr lang="en-US">
            <a:latin typeface="Goudy Old Style Extrabold" panose="02040702050305020303" pitchFamily="18" charset="0"/>
          </a:endParaRPr>
        </a:p>
      </dgm:t>
    </dgm:pt>
    <dgm:pt modelId="{7738CA60-F047-4BBB-AB16-806225666FB3}" type="parTrans" cxnId="{6BE757A5-19FF-4B4F-ADC6-EAE541EBCE19}">
      <dgm:prSet/>
      <dgm:spPr/>
      <dgm:t>
        <a:bodyPr/>
        <a:lstStyle/>
        <a:p>
          <a:endParaRPr lang="en-US"/>
        </a:p>
      </dgm:t>
    </dgm:pt>
    <dgm:pt modelId="{6ED96FE4-FB0E-46A0-A0FE-AE805171FDE2}" type="sibTrans" cxnId="{6BE757A5-19FF-4B4F-ADC6-EAE541EBCE19}">
      <dgm:prSet/>
      <dgm:spPr/>
      <dgm:t>
        <a:bodyPr/>
        <a:lstStyle/>
        <a:p>
          <a:endParaRPr lang="en-US"/>
        </a:p>
      </dgm:t>
    </dgm:pt>
    <dgm:pt modelId="{E0B131D7-41B0-4335-95E2-2A543B1F33C7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Fairly large difference between average critic (8.53) and average audience (7.5)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D978325-D8BA-40F2-A6EF-B83B416B9C0D}" type="parTrans" cxnId="{D8C906A7-EE83-4D86-8F2E-5F9264227DB9}">
      <dgm:prSet/>
      <dgm:spPr/>
      <dgm:t>
        <a:bodyPr/>
        <a:lstStyle/>
        <a:p>
          <a:endParaRPr lang="en-US"/>
        </a:p>
      </dgm:t>
    </dgm:pt>
    <dgm:pt modelId="{633D810F-C8A5-47E1-8189-100D5928146F}" type="sibTrans" cxnId="{D8C906A7-EE83-4D86-8F2E-5F9264227DB9}">
      <dgm:prSet/>
      <dgm:spPr/>
      <dgm:t>
        <a:bodyPr/>
        <a:lstStyle/>
        <a:p>
          <a:endParaRPr lang="en-US"/>
        </a:p>
      </dgm:t>
    </dgm:pt>
    <dgm:pt modelId="{4146D069-F969-4314-9AD2-FB7873A0C480}">
      <dgm:prSet/>
      <dgm:spPr/>
      <dgm:t>
        <a:bodyPr/>
        <a:lstStyle/>
        <a:p>
          <a:r>
            <a:rPr lang="en-US" b="0" i="1" dirty="0">
              <a:latin typeface="Goudy Old Style Extrabold" panose="02040702050305020303" pitchFamily="18" charset="0"/>
            </a:rPr>
            <a:t>Boogie Nights </a:t>
          </a:r>
          <a:r>
            <a:rPr lang="en-US" b="0" i="0" dirty="0">
              <a:latin typeface="Goudy Old Style Extrabold" panose="02040702050305020303" pitchFamily="18" charset="0"/>
            </a:rPr>
            <a:t>beats out </a:t>
          </a:r>
          <a:r>
            <a:rPr lang="en-US" b="0" i="1" dirty="0">
              <a:latin typeface="Goudy Old Style Extrabold" panose="02040702050305020303" pitchFamily="18" charset="0"/>
            </a:rPr>
            <a:t>There Will Be Blood </a:t>
          </a:r>
          <a:r>
            <a:rPr lang="en-US" b="0" i="0" dirty="0">
              <a:latin typeface="Goudy Old Style Extrabold" panose="02040702050305020303" pitchFamily="18" charset="0"/>
            </a:rPr>
            <a:t> with a critic score of 9.4 and ties </a:t>
          </a:r>
          <a:r>
            <a:rPr lang="en-US" b="0" i="1" dirty="0">
              <a:latin typeface="Goudy Old Style Extrabold" panose="02040702050305020303" pitchFamily="18" charset="0"/>
            </a:rPr>
            <a:t>Magnolia </a:t>
          </a:r>
          <a:r>
            <a:rPr lang="en-US" b="0" i="0" dirty="0">
              <a:latin typeface="Goudy Old Style Extrabold" panose="02040702050305020303" pitchFamily="18" charset="0"/>
            </a:rPr>
            <a:t>as his two highest audience scored films, both at 8.9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AD55B71-1B74-4C24-A2FB-50499E37E004}" type="parTrans" cxnId="{09FB6891-92E6-4A02-9A74-CCF1189DAE35}">
      <dgm:prSet/>
      <dgm:spPr/>
      <dgm:t>
        <a:bodyPr/>
        <a:lstStyle/>
        <a:p>
          <a:endParaRPr lang="en-US"/>
        </a:p>
      </dgm:t>
    </dgm:pt>
    <dgm:pt modelId="{2A68226D-396F-4782-A179-585CEBDDA426}" type="sibTrans" cxnId="{09FB6891-92E6-4A02-9A74-CCF1189DAE35}">
      <dgm:prSet/>
      <dgm:spPr/>
      <dgm:t>
        <a:bodyPr/>
        <a:lstStyle/>
        <a:p>
          <a:endParaRPr lang="en-US"/>
        </a:p>
      </dgm:t>
    </dgm:pt>
    <dgm:pt modelId="{F60739F0-D6B7-4035-BDE5-4ED797430FDE}">
      <dgm:prSet/>
      <dgm:spPr/>
      <dgm:t>
        <a:bodyPr/>
        <a:lstStyle/>
        <a:p>
          <a:r>
            <a:rPr lang="en-US" b="0" i="1" dirty="0">
              <a:latin typeface="Goudy Old Style Extrabold" panose="02040702050305020303" pitchFamily="18" charset="0"/>
            </a:rPr>
            <a:t>Inherent Vice </a:t>
          </a:r>
          <a:r>
            <a:rPr lang="en-US" b="0" i="0" dirty="0">
              <a:latin typeface="Goudy Old Style Extrabold" panose="02040702050305020303" pitchFamily="18" charset="0"/>
            </a:rPr>
            <a:t>again sits at his lowest critic (7.4) and audience (5.3) 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9E082809-CD18-483D-8628-4661A740E5B3}" type="parTrans" cxnId="{90A194FB-2DA5-4090-B528-D55C265A706D}">
      <dgm:prSet/>
      <dgm:spPr/>
      <dgm:t>
        <a:bodyPr/>
        <a:lstStyle/>
        <a:p>
          <a:endParaRPr lang="en-US"/>
        </a:p>
      </dgm:t>
    </dgm:pt>
    <dgm:pt modelId="{8D1BB59E-CA6E-4639-9C93-423FCA003E3E}" type="sibTrans" cxnId="{90A194FB-2DA5-4090-B528-D55C265A706D}">
      <dgm:prSet/>
      <dgm:spPr/>
      <dgm:t>
        <a:bodyPr/>
        <a:lstStyle/>
        <a:p>
          <a:endParaRPr lang="en-US"/>
        </a:p>
      </dgm:t>
    </dgm:pt>
    <dgm:pt modelId="{D4FBC7FF-64BC-4173-9DE2-0453CA07B811}" type="pres">
      <dgm:prSet presAssocID="{D21FD685-ADDA-48D9-B31B-427B9D512D92}" presName="linear" presStyleCnt="0">
        <dgm:presLayoutVars>
          <dgm:animLvl val="lvl"/>
          <dgm:resizeHandles val="exact"/>
        </dgm:presLayoutVars>
      </dgm:prSet>
      <dgm:spPr/>
    </dgm:pt>
    <dgm:pt modelId="{B61C2470-6251-4858-B033-D8DA4AFDD4E8}" type="pres">
      <dgm:prSet presAssocID="{CCF9B01D-4C03-4EA9-84BE-E0C9889BBF1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9458EAC-D7CA-440A-B90C-22077294E2E9}" type="pres">
      <dgm:prSet presAssocID="{CCF9B01D-4C03-4EA9-84BE-E0C9889BBF16}" presName="childText" presStyleLbl="revTx" presStyleIdx="0" presStyleCnt="3">
        <dgm:presLayoutVars>
          <dgm:bulletEnabled val="1"/>
        </dgm:presLayoutVars>
      </dgm:prSet>
      <dgm:spPr/>
    </dgm:pt>
    <dgm:pt modelId="{CDA1D83F-74B8-44B8-85FE-6CCA5C7CABD9}" type="pres">
      <dgm:prSet presAssocID="{D81E66A2-79E1-4C6A-8121-2948D21E78B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46AAEA-787B-476D-9238-2B2A5E4BA117}" type="pres">
      <dgm:prSet presAssocID="{D81E66A2-79E1-4C6A-8121-2948D21E78BA}" presName="childText" presStyleLbl="revTx" presStyleIdx="1" presStyleCnt="3">
        <dgm:presLayoutVars>
          <dgm:bulletEnabled val="1"/>
        </dgm:presLayoutVars>
      </dgm:prSet>
      <dgm:spPr/>
    </dgm:pt>
    <dgm:pt modelId="{60C30867-9FD8-4490-B30E-2F6FE26FECA7}" type="pres">
      <dgm:prSet presAssocID="{F5D695BA-5848-40EB-A5B8-3304F6D0912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C975F00-1374-4B14-B5CB-7C89237D342B}" type="pres">
      <dgm:prSet presAssocID="{F5D695BA-5848-40EB-A5B8-3304F6D0912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3EDE801-CF5A-415C-AF43-557F9AD55C9A}" type="presOf" srcId="{D21FD685-ADDA-48D9-B31B-427B9D512D92}" destId="{D4FBC7FF-64BC-4173-9DE2-0453CA07B811}" srcOrd="0" destOrd="0" presId="urn:microsoft.com/office/officeart/2005/8/layout/vList2"/>
    <dgm:cxn modelId="{8A28230B-EB29-4307-B78D-EBA7FA50B40B}" type="presOf" srcId="{D81E66A2-79E1-4C6A-8121-2948D21E78BA}" destId="{CDA1D83F-74B8-44B8-85FE-6CCA5C7CABD9}" srcOrd="0" destOrd="0" presId="urn:microsoft.com/office/officeart/2005/8/layout/vList2"/>
    <dgm:cxn modelId="{645EE40D-50C3-4D57-9DD9-5652AB3F8545}" type="presOf" srcId="{E0B131D7-41B0-4335-95E2-2A543B1F33C7}" destId="{FC975F00-1374-4B14-B5CB-7C89237D342B}" srcOrd="0" destOrd="0" presId="urn:microsoft.com/office/officeart/2005/8/layout/vList2"/>
    <dgm:cxn modelId="{BDA3C261-BB02-410F-838E-969FADE11A1E}" type="presOf" srcId="{F60739F0-D6B7-4035-BDE5-4ED797430FDE}" destId="{FC975F00-1374-4B14-B5CB-7C89237D342B}" srcOrd="0" destOrd="2" presId="urn:microsoft.com/office/officeart/2005/8/layout/vList2"/>
    <dgm:cxn modelId="{9F266357-612F-4406-8283-45934A2F8CE6}" type="presOf" srcId="{A7F80F06-9D42-47DD-815A-5636C1FEB4C0}" destId="{A9458EAC-D7CA-440A-B90C-22077294E2E9}" srcOrd="0" destOrd="1" presId="urn:microsoft.com/office/officeart/2005/8/layout/vList2"/>
    <dgm:cxn modelId="{8B7A968D-F278-4AC9-8944-6410B6E8E503}" srcId="{D81E66A2-79E1-4C6A-8121-2948D21E78BA}" destId="{1531B939-60B9-46FD-AD77-D86FA2631BD2}" srcOrd="0" destOrd="0" parTransId="{EEC8DEFA-F250-4E44-B32B-32D8233EBAD9}" sibTransId="{9D49FDC5-B699-4886-94DA-0FB0EE437AB8}"/>
    <dgm:cxn modelId="{4206AF8D-D972-4EF7-A1AB-DD2FC9B0EBBD}" type="presOf" srcId="{F5D695BA-5848-40EB-A5B8-3304F6D09121}" destId="{60C30867-9FD8-4490-B30E-2F6FE26FECA7}" srcOrd="0" destOrd="0" presId="urn:microsoft.com/office/officeart/2005/8/layout/vList2"/>
    <dgm:cxn modelId="{09FB6891-92E6-4A02-9A74-CCF1189DAE35}" srcId="{E0B131D7-41B0-4335-95E2-2A543B1F33C7}" destId="{4146D069-F969-4314-9AD2-FB7873A0C480}" srcOrd="0" destOrd="0" parTransId="{EAD55B71-1B74-4C24-A2FB-50499E37E004}" sibTransId="{2A68226D-396F-4782-A179-585CEBDDA426}"/>
    <dgm:cxn modelId="{5C241B9B-1E08-447E-AFCC-E85BE0E95BC6}" srcId="{1531B939-60B9-46FD-AD77-D86FA2631BD2}" destId="{BF8B30DF-8DAE-4643-9A83-A4CB4E31F240}" srcOrd="0" destOrd="0" parTransId="{1E1957A9-AA9E-4762-853C-1EE67F77507E}" sibTransId="{DB727B30-FEA2-44BE-8420-BD4094179569}"/>
    <dgm:cxn modelId="{7754BA9C-39F1-47F2-8918-6B13D8C47B62}" srcId="{D21FD685-ADDA-48D9-B31B-427B9D512D92}" destId="{CCF9B01D-4C03-4EA9-84BE-E0C9889BBF16}" srcOrd="0" destOrd="0" parTransId="{BA66AD76-489A-44B1-AFDE-4055F6987E6B}" sibTransId="{B1C85A92-5186-4E38-9B75-079DACE287AA}"/>
    <dgm:cxn modelId="{B3CAE89C-B3CE-4D89-8512-7F0B1C1CB18B}" type="presOf" srcId="{1531B939-60B9-46FD-AD77-D86FA2631BD2}" destId="{8B46AAEA-787B-476D-9238-2B2A5E4BA117}" srcOrd="0" destOrd="0" presId="urn:microsoft.com/office/officeart/2005/8/layout/vList2"/>
    <dgm:cxn modelId="{40F4F0A0-A24D-4C7E-A906-781FA387FE8E}" srcId="{CCF9B01D-4C03-4EA9-84BE-E0C9889BBF16}" destId="{339D0B66-C625-4001-B464-75FA0ADCD76B}" srcOrd="0" destOrd="0" parTransId="{A4464CBC-8374-490E-9F4A-6AE96DEB3F35}" sibTransId="{6DFD10DD-EC60-46B9-8E76-907F47317D9A}"/>
    <dgm:cxn modelId="{00044EA5-8316-4ABE-9C76-49DC2003E05B}" type="presOf" srcId="{CCF9B01D-4C03-4EA9-84BE-E0C9889BBF16}" destId="{B61C2470-6251-4858-B033-D8DA4AFDD4E8}" srcOrd="0" destOrd="0" presId="urn:microsoft.com/office/officeart/2005/8/layout/vList2"/>
    <dgm:cxn modelId="{6BE757A5-19FF-4B4F-ADC6-EAE541EBCE19}" srcId="{D21FD685-ADDA-48D9-B31B-427B9D512D92}" destId="{F5D695BA-5848-40EB-A5B8-3304F6D09121}" srcOrd="2" destOrd="0" parTransId="{7738CA60-F047-4BBB-AB16-806225666FB3}" sibTransId="{6ED96FE4-FB0E-46A0-A0FE-AE805171FDE2}"/>
    <dgm:cxn modelId="{D8C906A7-EE83-4D86-8F2E-5F9264227DB9}" srcId="{F5D695BA-5848-40EB-A5B8-3304F6D09121}" destId="{E0B131D7-41B0-4335-95E2-2A543B1F33C7}" srcOrd="0" destOrd="0" parTransId="{4D978325-D8BA-40F2-A6EF-B83B416B9C0D}" sibTransId="{633D810F-C8A5-47E1-8189-100D5928146F}"/>
    <dgm:cxn modelId="{791E3BAA-8C80-4294-A32D-29A7E2C534EA}" type="presOf" srcId="{BF8B30DF-8DAE-4643-9A83-A4CB4E31F240}" destId="{8B46AAEA-787B-476D-9238-2B2A5E4BA117}" srcOrd="0" destOrd="1" presId="urn:microsoft.com/office/officeart/2005/8/layout/vList2"/>
    <dgm:cxn modelId="{7D0756BB-4EDD-44BD-9A75-D75D024766A6}" srcId="{339D0B66-C625-4001-B464-75FA0ADCD76B}" destId="{69DD8BA8-61E0-429F-8BF2-6077DC2C37D0}" srcOrd="1" destOrd="0" parTransId="{766F87E6-67D1-4634-A18D-3838CC366C67}" sibTransId="{CA0C579F-26A6-400E-B992-3FA5E9AEF8CE}"/>
    <dgm:cxn modelId="{D1ADF9BB-7443-4B17-B77C-F0A2F11CFD93}" type="presOf" srcId="{4146D069-F969-4314-9AD2-FB7873A0C480}" destId="{FC975F00-1374-4B14-B5CB-7C89237D342B}" srcOrd="0" destOrd="1" presId="urn:microsoft.com/office/officeart/2005/8/layout/vList2"/>
    <dgm:cxn modelId="{C20A23C0-C55D-478E-87A4-91513F337309}" srcId="{339D0B66-C625-4001-B464-75FA0ADCD76B}" destId="{A7F80F06-9D42-47DD-815A-5636C1FEB4C0}" srcOrd="0" destOrd="0" parTransId="{4084B038-D55D-4C7C-8D02-7F90AB33FCFD}" sibTransId="{F897D784-0C4A-44B8-B332-1A2BD86D9F55}"/>
    <dgm:cxn modelId="{6EC324CB-FC48-4D64-9F4E-2B4483CFA825}" type="presOf" srcId="{339D0B66-C625-4001-B464-75FA0ADCD76B}" destId="{A9458EAC-D7CA-440A-B90C-22077294E2E9}" srcOrd="0" destOrd="0" presId="urn:microsoft.com/office/officeart/2005/8/layout/vList2"/>
    <dgm:cxn modelId="{B4D2D5F3-A0F9-4DBD-A191-B48E4844541D}" srcId="{D21FD685-ADDA-48D9-B31B-427B9D512D92}" destId="{D81E66A2-79E1-4C6A-8121-2948D21E78BA}" srcOrd="1" destOrd="0" parTransId="{B7FB613D-5784-4E89-A44A-4328D93E8186}" sibTransId="{CDA59AB2-9E2F-4E04-8257-6C3EC83F32B8}"/>
    <dgm:cxn modelId="{C56B59F9-3CA8-4E1B-A3C2-AFC892989054}" type="presOf" srcId="{69DD8BA8-61E0-429F-8BF2-6077DC2C37D0}" destId="{A9458EAC-D7CA-440A-B90C-22077294E2E9}" srcOrd="0" destOrd="2" presId="urn:microsoft.com/office/officeart/2005/8/layout/vList2"/>
    <dgm:cxn modelId="{90A194FB-2DA5-4090-B528-D55C265A706D}" srcId="{E0B131D7-41B0-4335-95E2-2A543B1F33C7}" destId="{F60739F0-D6B7-4035-BDE5-4ED797430FDE}" srcOrd="1" destOrd="0" parTransId="{9E082809-CD18-483D-8628-4661A740E5B3}" sibTransId="{8D1BB59E-CA6E-4639-9C93-423FCA003E3E}"/>
    <dgm:cxn modelId="{0F9D2A54-ED63-4D86-88C9-254D5483662A}" type="presParOf" srcId="{D4FBC7FF-64BC-4173-9DE2-0453CA07B811}" destId="{B61C2470-6251-4858-B033-D8DA4AFDD4E8}" srcOrd="0" destOrd="0" presId="urn:microsoft.com/office/officeart/2005/8/layout/vList2"/>
    <dgm:cxn modelId="{38D9D09D-5B36-40FC-AACB-EDA16387C040}" type="presParOf" srcId="{D4FBC7FF-64BC-4173-9DE2-0453CA07B811}" destId="{A9458EAC-D7CA-440A-B90C-22077294E2E9}" srcOrd="1" destOrd="0" presId="urn:microsoft.com/office/officeart/2005/8/layout/vList2"/>
    <dgm:cxn modelId="{05871820-5AA8-408B-9DDE-36682FD8EFF0}" type="presParOf" srcId="{D4FBC7FF-64BC-4173-9DE2-0453CA07B811}" destId="{CDA1D83F-74B8-44B8-85FE-6CCA5C7CABD9}" srcOrd="2" destOrd="0" presId="urn:microsoft.com/office/officeart/2005/8/layout/vList2"/>
    <dgm:cxn modelId="{0F68F5E4-3489-4254-A7BD-44A4FFE0B73B}" type="presParOf" srcId="{D4FBC7FF-64BC-4173-9DE2-0453CA07B811}" destId="{8B46AAEA-787B-476D-9238-2B2A5E4BA117}" srcOrd="3" destOrd="0" presId="urn:microsoft.com/office/officeart/2005/8/layout/vList2"/>
    <dgm:cxn modelId="{F581B3BB-7DCD-4A14-B3CA-E5E9B7ECA53C}" type="presParOf" srcId="{D4FBC7FF-64BC-4173-9DE2-0453CA07B811}" destId="{60C30867-9FD8-4490-B30E-2F6FE26FECA7}" srcOrd="4" destOrd="0" presId="urn:microsoft.com/office/officeart/2005/8/layout/vList2"/>
    <dgm:cxn modelId="{E08854B8-5675-4CD9-B00C-4282B4820764}" type="presParOf" srcId="{D4FBC7FF-64BC-4173-9DE2-0453CA07B811}" destId="{FC975F00-1374-4B14-B5CB-7C89237D34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DEA412-4648-4F0D-92C0-BBE89313FF4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03CD433-F1ED-4E16-BD7C-AA8A27B6F87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Box Office</a:t>
          </a:r>
          <a:endParaRPr lang="en-US">
            <a:latin typeface="Goudy Old Style Extrabold" panose="02040702050305020303" pitchFamily="18" charset="0"/>
          </a:endParaRPr>
        </a:p>
      </dgm:t>
    </dgm:pt>
    <dgm:pt modelId="{4617CFF5-E553-42EE-B8DB-35EDAEC9E7B7}" type="parTrans" cxnId="{74CA5C0E-A473-4F38-80FF-869E1B6FCC73}">
      <dgm:prSet/>
      <dgm:spPr/>
      <dgm:t>
        <a:bodyPr/>
        <a:lstStyle/>
        <a:p>
          <a:endParaRPr lang="en-US"/>
        </a:p>
      </dgm:t>
    </dgm:pt>
    <dgm:pt modelId="{0648C2F4-4B01-4E9C-B084-0CEE131C6E1E}" type="sibTrans" cxnId="{74CA5C0E-A473-4F38-80FF-869E1B6FCC73}">
      <dgm:prSet/>
      <dgm:spPr/>
      <dgm:t>
        <a:bodyPr/>
        <a:lstStyle/>
        <a:p>
          <a:endParaRPr lang="en-US"/>
        </a:p>
      </dgm:t>
    </dgm:pt>
    <dgm:pt modelId="{7E8168E1-D526-4E0B-B439-70AA5089959A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earned a total of $170 million across his 9 films</a:t>
          </a:r>
          <a:endParaRPr lang="en-US">
            <a:latin typeface="Goudy Old Style Extrabold" panose="02040702050305020303" pitchFamily="18" charset="0"/>
          </a:endParaRPr>
        </a:p>
      </dgm:t>
    </dgm:pt>
    <dgm:pt modelId="{6FB91C6E-013A-4853-ABE3-9F6279541DBB}" type="parTrans" cxnId="{C0A8596A-4C4B-44BA-B47D-91114C4B8DF4}">
      <dgm:prSet/>
      <dgm:spPr/>
      <dgm:t>
        <a:bodyPr/>
        <a:lstStyle/>
        <a:p>
          <a:endParaRPr lang="en-US"/>
        </a:p>
      </dgm:t>
    </dgm:pt>
    <dgm:pt modelId="{DC610C92-3663-40D0-B759-D3D590490DFA}" type="sibTrans" cxnId="{C0A8596A-4C4B-44BA-B47D-91114C4B8DF4}">
      <dgm:prSet/>
      <dgm:spPr/>
      <dgm:t>
        <a:bodyPr/>
        <a:lstStyle/>
        <a:p>
          <a:endParaRPr lang="en-US"/>
        </a:p>
      </dgm:t>
    </dgm:pt>
    <dgm:pt modelId="{438FCF5F-CDB5-48F6-861C-FFD987D0C449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average box office return is $18.85 million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DDD49033-1DF1-4B57-B743-8B80689AA716}" type="parTrans" cxnId="{718A8ADB-6F83-435F-A8FC-480D6668B8AC}">
      <dgm:prSet/>
      <dgm:spPr/>
      <dgm:t>
        <a:bodyPr/>
        <a:lstStyle/>
        <a:p>
          <a:endParaRPr lang="en-US"/>
        </a:p>
      </dgm:t>
    </dgm:pt>
    <dgm:pt modelId="{D27CCBC5-CDD1-49B0-934A-121BAAB5631B}" type="sibTrans" cxnId="{718A8ADB-6F83-435F-A8FC-480D6668B8AC}">
      <dgm:prSet/>
      <dgm:spPr/>
      <dgm:t>
        <a:bodyPr/>
        <a:lstStyle/>
        <a:p>
          <a:endParaRPr lang="en-US"/>
        </a:p>
      </dgm:t>
    </dgm:pt>
    <dgm:pt modelId="{29723902-045D-4732-B6A3-F288C130649D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has the highest box office return at $40.2 million </a:t>
          </a:r>
          <a:endParaRPr lang="en-US">
            <a:latin typeface="Goudy Old Style Extrabold" panose="02040702050305020303" pitchFamily="18" charset="0"/>
          </a:endParaRPr>
        </a:p>
      </dgm:t>
    </dgm:pt>
    <dgm:pt modelId="{3F9F3CF9-AFD1-45F3-AFBB-A922C10461C2}" type="parTrans" cxnId="{0AFE8FC0-406A-4111-988C-314C2D3A3A73}">
      <dgm:prSet/>
      <dgm:spPr/>
      <dgm:t>
        <a:bodyPr/>
        <a:lstStyle/>
        <a:p>
          <a:endParaRPr lang="en-US"/>
        </a:p>
      </dgm:t>
    </dgm:pt>
    <dgm:pt modelId="{9C82BF68-1DE7-421E-AB60-E8245CBE78C5}" type="sibTrans" cxnId="{0AFE8FC0-406A-4111-988C-314C2D3A3A73}">
      <dgm:prSet/>
      <dgm:spPr/>
      <dgm:t>
        <a:bodyPr/>
        <a:lstStyle/>
        <a:p>
          <a:endParaRPr lang="en-US"/>
        </a:p>
      </dgm:t>
    </dgm:pt>
    <dgm:pt modelId="{B8B771E2-7024-4102-B781-FD7232D7EF26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has the lowest at $215.6 thousand</a:t>
          </a:r>
          <a:endParaRPr lang="en-US">
            <a:latin typeface="Goudy Old Style Extrabold" panose="02040702050305020303" pitchFamily="18" charset="0"/>
          </a:endParaRPr>
        </a:p>
      </dgm:t>
    </dgm:pt>
    <dgm:pt modelId="{AD7C38E9-95B7-4495-8DD9-3B0FFFA2B672}" type="parTrans" cxnId="{A42BA915-CE64-45A7-802E-2561DAA09D2E}">
      <dgm:prSet/>
      <dgm:spPr/>
      <dgm:t>
        <a:bodyPr/>
        <a:lstStyle/>
        <a:p>
          <a:endParaRPr lang="en-US"/>
        </a:p>
      </dgm:t>
    </dgm:pt>
    <dgm:pt modelId="{F37A780E-35F5-48F2-8488-1DD320428921}" type="sibTrans" cxnId="{A42BA915-CE64-45A7-802E-2561DAA09D2E}">
      <dgm:prSet/>
      <dgm:spPr/>
      <dgm:t>
        <a:bodyPr/>
        <a:lstStyle/>
        <a:p>
          <a:endParaRPr lang="en-US"/>
        </a:p>
      </dgm:t>
    </dgm:pt>
    <dgm:pt modelId="{25A5407C-96F5-490E-B48E-1379C0B28FD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Actors</a:t>
          </a:r>
          <a:endParaRPr lang="en-US">
            <a:latin typeface="Goudy Old Style Extrabold" panose="02040702050305020303" pitchFamily="18" charset="0"/>
          </a:endParaRPr>
        </a:p>
      </dgm:t>
    </dgm:pt>
    <dgm:pt modelId="{E173396F-F4CB-4D9D-B97B-EA3961EDE05A}" type="parTrans" cxnId="{5A62D09E-CD59-41C2-99D2-D44DB8D49903}">
      <dgm:prSet/>
      <dgm:spPr/>
      <dgm:t>
        <a:bodyPr/>
        <a:lstStyle/>
        <a:p>
          <a:endParaRPr lang="en-US"/>
        </a:p>
      </dgm:t>
    </dgm:pt>
    <dgm:pt modelId="{72CF1735-5696-424C-8AB3-4B8ED85C5701}" type="sibTrans" cxnId="{5A62D09E-CD59-41C2-99D2-D44DB8D49903}">
      <dgm:prSet/>
      <dgm:spPr/>
      <dgm:t>
        <a:bodyPr/>
        <a:lstStyle/>
        <a:p>
          <a:endParaRPr lang="en-US"/>
        </a:p>
      </dgm:t>
    </dgm:pt>
    <dgm:pt modelId="{6B479F1F-0975-4B91-B8E7-62AC59C10A3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worked with many actors and incredible ensembles across his 9 films</a:t>
          </a:r>
          <a:endParaRPr lang="en-US">
            <a:latin typeface="Goudy Old Style Extrabold" panose="02040702050305020303" pitchFamily="18" charset="0"/>
          </a:endParaRPr>
        </a:p>
      </dgm:t>
    </dgm:pt>
    <dgm:pt modelId="{8C788A9A-47FE-4BEC-B9A0-65A4F3605680}" type="parTrans" cxnId="{6EAC4422-83B5-44CF-93EC-33BC843F8430}">
      <dgm:prSet/>
      <dgm:spPr/>
      <dgm:t>
        <a:bodyPr/>
        <a:lstStyle/>
        <a:p>
          <a:endParaRPr lang="en-US"/>
        </a:p>
      </dgm:t>
    </dgm:pt>
    <dgm:pt modelId="{2877356E-EF38-4A74-B184-E1DC25C5CE79}" type="sibTrans" cxnId="{6EAC4422-83B5-44CF-93EC-33BC843F8430}">
      <dgm:prSet/>
      <dgm:spPr/>
      <dgm:t>
        <a:bodyPr/>
        <a:lstStyle/>
        <a:p>
          <a:endParaRPr lang="en-US"/>
        </a:p>
      </dgm:t>
    </dgm:pt>
    <dgm:pt modelId="{51540AEA-FD1C-4AB0-AB91-DA118B9004B0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He has many frequent collaborators:</a:t>
          </a:r>
          <a:endParaRPr lang="en-US">
            <a:latin typeface="Goudy Old Style Extrabold" panose="02040702050305020303" pitchFamily="18" charset="0"/>
          </a:endParaRPr>
        </a:p>
      </dgm:t>
    </dgm:pt>
    <dgm:pt modelId="{8F9A50DF-EC67-437E-8915-0A458EDFBE73}" type="parTrans" cxnId="{DDE7C40A-EC6B-4CD7-B120-058A3000B64C}">
      <dgm:prSet/>
      <dgm:spPr/>
      <dgm:t>
        <a:bodyPr/>
        <a:lstStyle/>
        <a:p>
          <a:endParaRPr lang="en-US"/>
        </a:p>
      </dgm:t>
    </dgm:pt>
    <dgm:pt modelId="{FEC8E565-D63F-4847-94E1-C7C50D241BB3}" type="sibTrans" cxnId="{DDE7C40A-EC6B-4CD7-B120-058A3000B64C}">
      <dgm:prSet/>
      <dgm:spPr/>
      <dgm:t>
        <a:bodyPr/>
        <a:lstStyle/>
        <a:p>
          <a:endParaRPr lang="en-US"/>
        </a:p>
      </dgm:t>
    </dgm:pt>
    <dgm:pt modelId="{E3744EC1-15FA-43A1-8773-B91D72F02620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Philip Seymour Hoffman, Daniel Day-Lewis, Joaquin Phoenix, and Julianne Moore</a:t>
          </a:r>
          <a:endParaRPr lang="en-US">
            <a:latin typeface="Goudy Old Style Extrabold" panose="02040702050305020303" pitchFamily="18" charset="0"/>
          </a:endParaRPr>
        </a:p>
      </dgm:t>
    </dgm:pt>
    <dgm:pt modelId="{D4E592CE-B282-4C72-972B-D49B1E1962AF}" type="parTrans" cxnId="{4247B9E6-F6E5-4444-9D94-B42BB44C4BCC}">
      <dgm:prSet/>
      <dgm:spPr/>
      <dgm:t>
        <a:bodyPr/>
        <a:lstStyle/>
        <a:p>
          <a:endParaRPr lang="en-US"/>
        </a:p>
      </dgm:t>
    </dgm:pt>
    <dgm:pt modelId="{84A753FA-52A6-48F6-9F78-C39553452D9C}" type="sibTrans" cxnId="{4247B9E6-F6E5-4444-9D94-B42BB44C4BCC}">
      <dgm:prSet/>
      <dgm:spPr/>
      <dgm:t>
        <a:bodyPr/>
        <a:lstStyle/>
        <a:p>
          <a:endParaRPr lang="en-US"/>
        </a:p>
      </dgm:t>
    </dgm:pt>
    <dgm:pt modelId="{D7A994FB-0E1B-48D7-8307-3A00B7DE44C5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Hoffman has appeared in the most of his films: </a:t>
          </a:r>
          <a:r>
            <a:rPr lang="en-US" b="0" i="1">
              <a:latin typeface="Goudy Old Style Extrabold" panose="02040702050305020303" pitchFamily="18" charset="0"/>
            </a:rPr>
            <a:t>Hard Eight </a:t>
          </a:r>
          <a:r>
            <a:rPr lang="en-US" b="0" i="0">
              <a:latin typeface="Goudy Old Style Extrabold" panose="02040702050305020303" pitchFamily="18" charset="0"/>
            </a:rPr>
            <a:t>(uncredited), </a:t>
          </a:r>
          <a:r>
            <a:rPr lang="en-US" b="0" i="1">
              <a:latin typeface="Goudy Old Style Extrabold" panose="02040702050305020303" pitchFamily="18" charset="0"/>
            </a:rPr>
            <a:t>Boogie Nights, Magnolia</a:t>
          </a:r>
          <a:r>
            <a:rPr lang="en-US" b="0" i="0">
              <a:latin typeface="Goudy Old Style Extrabold" panose="02040702050305020303" pitchFamily="18" charset="0"/>
            </a:rPr>
            <a:t>, and </a:t>
          </a:r>
          <a:r>
            <a:rPr lang="en-US" b="0" i="1">
              <a:latin typeface="Goudy Old Style Extrabold" panose="02040702050305020303" pitchFamily="18" charset="0"/>
            </a:rPr>
            <a:t>The Master</a:t>
          </a:r>
          <a:r>
            <a:rPr lang="en-US" b="0" i="0">
              <a:latin typeface="Goudy Old Style Extrabold" panose="02040702050305020303" pitchFamily="18" charset="0"/>
            </a:rPr>
            <a:t>. </a:t>
          </a:r>
          <a:endParaRPr lang="en-US">
            <a:latin typeface="Goudy Old Style Extrabold" panose="02040702050305020303" pitchFamily="18" charset="0"/>
          </a:endParaRPr>
        </a:p>
      </dgm:t>
    </dgm:pt>
    <dgm:pt modelId="{678555E9-FF97-478A-B482-244B293F64C5}" type="parTrans" cxnId="{99B21CFC-9919-43B4-B08A-310B111D69B3}">
      <dgm:prSet/>
      <dgm:spPr/>
      <dgm:t>
        <a:bodyPr/>
        <a:lstStyle/>
        <a:p>
          <a:endParaRPr lang="en-US"/>
        </a:p>
      </dgm:t>
    </dgm:pt>
    <dgm:pt modelId="{999F61AC-E6DA-4901-BC0A-C40C70A51521}" type="sibTrans" cxnId="{99B21CFC-9919-43B4-B08A-310B111D69B3}">
      <dgm:prSet/>
      <dgm:spPr/>
      <dgm:t>
        <a:bodyPr/>
        <a:lstStyle/>
        <a:p>
          <a:endParaRPr lang="en-US"/>
        </a:p>
      </dgm:t>
    </dgm:pt>
    <dgm:pt modelId="{468E0A2F-0752-47B0-8864-3D88D9E0443B}" type="pres">
      <dgm:prSet presAssocID="{73DEA412-4648-4F0D-92C0-BBE89313FF44}" presName="linear" presStyleCnt="0">
        <dgm:presLayoutVars>
          <dgm:animLvl val="lvl"/>
          <dgm:resizeHandles val="exact"/>
        </dgm:presLayoutVars>
      </dgm:prSet>
      <dgm:spPr/>
    </dgm:pt>
    <dgm:pt modelId="{37F8F7A8-9288-43AC-89F9-F08E6F9A8EEC}" type="pres">
      <dgm:prSet presAssocID="{503CD433-F1ED-4E16-BD7C-AA8A27B6F87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FBE5CB0-E0E6-42D1-996D-EE8D65CF42C9}" type="pres">
      <dgm:prSet presAssocID="{503CD433-F1ED-4E16-BD7C-AA8A27B6F876}" presName="childText" presStyleLbl="revTx" presStyleIdx="0" presStyleCnt="2">
        <dgm:presLayoutVars>
          <dgm:bulletEnabled val="1"/>
        </dgm:presLayoutVars>
      </dgm:prSet>
      <dgm:spPr/>
    </dgm:pt>
    <dgm:pt modelId="{2EFC05E1-FE2E-4984-A6CF-19CEDD11104F}" type="pres">
      <dgm:prSet presAssocID="{25A5407C-96F5-490E-B48E-1379C0B28FD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65907BB-957F-4E41-9C37-6F6381E90CD7}" type="pres">
      <dgm:prSet presAssocID="{25A5407C-96F5-490E-B48E-1379C0B28FD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DDE7C40A-EC6B-4CD7-B120-058A3000B64C}" srcId="{25A5407C-96F5-490E-B48E-1379C0B28FDE}" destId="{51540AEA-FD1C-4AB0-AB91-DA118B9004B0}" srcOrd="1" destOrd="0" parTransId="{8F9A50DF-EC67-437E-8915-0A458EDFBE73}" sibTransId="{FEC8E565-D63F-4847-94E1-C7C50D241BB3}"/>
    <dgm:cxn modelId="{74CA5C0E-A473-4F38-80FF-869E1B6FCC73}" srcId="{73DEA412-4648-4F0D-92C0-BBE89313FF44}" destId="{503CD433-F1ED-4E16-BD7C-AA8A27B6F876}" srcOrd="0" destOrd="0" parTransId="{4617CFF5-E553-42EE-B8DB-35EDAEC9E7B7}" sibTransId="{0648C2F4-4B01-4E9C-B084-0CEE131C6E1E}"/>
    <dgm:cxn modelId="{A42BA915-CE64-45A7-802E-2561DAA09D2E}" srcId="{503CD433-F1ED-4E16-BD7C-AA8A27B6F876}" destId="{B8B771E2-7024-4102-B781-FD7232D7EF26}" srcOrd="3" destOrd="0" parTransId="{AD7C38E9-95B7-4495-8DD9-3B0FFFA2B672}" sibTransId="{F37A780E-35F5-48F2-8488-1DD320428921}"/>
    <dgm:cxn modelId="{6EAC4422-83B5-44CF-93EC-33BC843F8430}" srcId="{25A5407C-96F5-490E-B48E-1379C0B28FDE}" destId="{6B479F1F-0975-4B91-B8E7-62AC59C10A36}" srcOrd="0" destOrd="0" parTransId="{8C788A9A-47FE-4BEC-B9A0-65A4F3605680}" sibTransId="{2877356E-EF38-4A74-B184-E1DC25C5CE79}"/>
    <dgm:cxn modelId="{A5B73A47-53E2-4F96-967F-EEB4C5F2C3D6}" type="presOf" srcId="{7E8168E1-D526-4E0B-B439-70AA5089959A}" destId="{1FBE5CB0-E0E6-42D1-996D-EE8D65CF42C9}" srcOrd="0" destOrd="0" presId="urn:microsoft.com/office/officeart/2005/8/layout/vList2"/>
    <dgm:cxn modelId="{C0A8596A-4C4B-44BA-B47D-91114C4B8DF4}" srcId="{503CD433-F1ED-4E16-BD7C-AA8A27B6F876}" destId="{7E8168E1-D526-4E0B-B439-70AA5089959A}" srcOrd="0" destOrd="0" parTransId="{6FB91C6E-013A-4853-ABE3-9F6279541DBB}" sibTransId="{DC610C92-3663-40D0-B759-D3D590490DFA}"/>
    <dgm:cxn modelId="{F1D88C4C-F0A4-46A0-A68E-D3E01E196795}" type="presOf" srcId="{25A5407C-96F5-490E-B48E-1379C0B28FDE}" destId="{2EFC05E1-FE2E-4984-A6CF-19CEDD11104F}" srcOrd="0" destOrd="0" presId="urn:microsoft.com/office/officeart/2005/8/layout/vList2"/>
    <dgm:cxn modelId="{67EDAD6D-523F-4362-8849-23097111F5A0}" type="presOf" srcId="{29723902-045D-4732-B6A3-F288C130649D}" destId="{1FBE5CB0-E0E6-42D1-996D-EE8D65CF42C9}" srcOrd="0" destOrd="2" presId="urn:microsoft.com/office/officeart/2005/8/layout/vList2"/>
    <dgm:cxn modelId="{81ED2178-B391-4BF6-9FAA-C38A71570280}" type="presOf" srcId="{E3744EC1-15FA-43A1-8773-B91D72F02620}" destId="{B65907BB-957F-4E41-9C37-6F6381E90CD7}" srcOrd="0" destOrd="2" presId="urn:microsoft.com/office/officeart/2005/8/layout/vList2"/>
    <dgm:cxn modelId="{A8A3BE89-4BE4-413F-ABCA-BF54B1879596}" type="presOf" srcId="{503CD433-F1ED-4E16-BD7C-AA8A27B6F876}" destId="{37F8F7A8-9288-43AC-89F9-F08E6F9A8EEC}" srcOrd="0" destOrd="0" presId="urn:microsoft.com/office/officeart/2005/8/layout/vList2"/>
    <dgm:cxn modelId="{E9F38E90-7238-4B43-9A08-3C00EC82F445}" type="presOf" srcId="{B8B771E2-7024-4102-B781-FD7232D7EF26}" destId="{1FBE5CB0-E0E6-42D1-996D-EE8D65CF42C9}" srcOrd="0" destOrd="3" presId="urn:microsoft.com/office/officeart/2005/8/layout/vList2"/>
    <dgm:cxn modelId="{25358196-8708-4AF8-9252-3BF564E8BEB3}" type="presOf" srcId="{D7A994FB-0E1B-48D7-8307-3A00B7DE44C5}" destId="{B65907BB-957F-4E41-9C37-6F6381E90CD7}" srcOrd="0" destOrd="3" presId="urn:microsoft.com/office/officeart/2005/8/layout/vList2"/>
    <dgm:cxn modelId="{5A62D09E-CD59-41C2-99D2-D44DB8D49903}" srcId="{73DEA412-4648-4F0D-92C0-BBE89313FF44}" destId="{25A5407C-96F5-490E-B48E-1379C0B28FDE}" srcOrd="1" destOrd="0" parTransId="{E173396F-F4CB-4D9D-B97B-EA3961EDE05A}" sibTransId="{72CF1735-5696-424C-8AB3-4B8ED85C5701}"/>
    <dgm:cxn modelId="{6815ACAC-8855-46E9-9F42-211BAC52EE4B}" type="presOf" srcId="{438FCF5F-CDB5-48F6-861C-FFD987D0C449}" destId="{1FBE5CB0-E0E6-42D1-996D-EE8D65CF42C9}" srcOrd="0" destOrd="1" presId="urn:microsoft.com/office/officeart/2005/8/layout/vList2"/>
    <dgm:cxn modelId="{B6CEEFB9-54E7-43BC-967B-B6EF1438DD27}" type="presOf" srcId="{51540AEA-FD1C-4AB0-AB91-DA118B9004B0}" destId="{B65907BB-957F-4E41-9C37-6F6381E90CD7}" srcOrd="0" destOrd="1" presId="urn:microsoft.com/office/officeart/2005/8/layout/vList2"/>
    <dgm:cxn modelId="{0AFE8FC0-406A-4111-988C-314C2D3A3A73}" srcId="{503CD433-F1ED-4E16-BD7C-AA8A27B6F876}" destId="{29723902-045D-4732-B6A3-F288C130649D}" srcOrd="2" destOrd="0" parTransId="{3F9F3CF9-AFD1-45F3-AFBB-A922C10461C2}" sibTransId="{9C82BF68-1DE7-421E-AB60-E8245CBE78C5}"/>
    <dgm:cxn modelId="{D01F03C5-BE29-48BB-AD78-B51BF67026F1}" type="presOf" srcId="{6B479F1F-0975-4B91-B8E7-62AC59C10A36}" destId="{B65907BB-957F-4E41-9C37-6F6381E90CD7}" srcOrd="0" destOrd="0" presId="urn:microsoft.com/office/officeart/2005/8/layout/vList2"/>
    <dgm:cxn modelId="{AC75A1CE-985C-46E5-9EEE-7071EFA15068}" type="presOf" srcId="{73DEA412-4648-4F0D-92C0-BBE89313FF44}" destId="{468E0A2F-0752-47B0-8864-3D88D9E0443B}" srcOrd="0" destOrd="0" presId="urn:microsoft.com/office/officeart/2005/8/layout/vList2"/>
    <dgm:cxn modelId="{718A8ADB-6F83-435F-A8FC-480D6668B8AC}" srcId="{503CD433-F1ED-4E16-BD7C-AA8A27B6F876}" destId="{438FCF5F-CDB5-48F6-861C-FFD987D0C449}" srcOrd="1" destOrd="0" parTransId="{DDD49033-1DF1-4B57-B743-8B80689AA716}" sibTransId="{D27CCBC5-CDD1-49B0-934A-121BAAB5631B}"/>
    <dgm:cxn modelId="{4247B9E6-F6E5-4444-9D94-B42BB44C4BCC}" srcId="{51540AEA-FD1C-4AB0-AB91-DA118B9004B0}" destId="{E3744EC1-15FA-43A1-8773-B91D72F02620}" srcOrd="0" destOrd="0" parTransId="{D4E592CE-B282-4C72-972B-D49B1E1962AF}" sibTransId="{84A753FA-52A6-48F6-9F78-C39553452D9C}"/>
    <dgm:cxn modelId="{99B21CFC-9919-43B4-B08A-310B111D69B3}" srcId="{E3744EC1-15FA-43A1-8773-B91D72F02620}" destId="{D7A994FB-0E1B-48D7-8307-3A00B7DE44C5}" srcOrd="0" destOrd="0" parTransId="{678555E9-FF97-478A-B482-244B293F64C5}" sibTransId="{999F61AC-E6DA-4901-BC0A-C40C70A51521}"/>
    <dgm:cxn modelId="{D9CE8D99-2E1C-4CA1-8198-F94C3945F3C9}" type="presParOf" srcId="{468E0A2F-0752-47B0-8864-3D88D9E0443B}" destId="{37F8F7A8-9288-43AC-89F9-F08E6F9A8EEC}" srcOrd="0" destOrd="0" presId="urn:microsoft.com/office/officeart/2005/8/layout/vList2"/>
    <dgm:cxn modelId="{A3AB698D-A35A-4EC3-A476-CDEE00005996}" type="presParOf" srcId="{468E0A2F-0752-47B0-8864-3D88D9E0443B}" destId="{1FBE5CB0-E0E6-42D1-996D-EE8D65CF42C9}" srcOrd="1" destOrd="0" presId="urn:microsoft.com/office/officeart/2005/8/layout/vList2"/>
    <dgm:cxn modelId="{BEF27138-5DF2-4C43-B431-D5161189F1AF}" type="presParOf" srcId="{468E0A2F-0752-47B0-8864-3D88D9E0443B}" destId="{2EFC05E1-FE2E-4984-A6CF-19CEDD11104F}" srcOrd="2" destOrd="0" presId="urn:microsoft.com/office/officeart/2005/8/layout/vList2"/>
    <dgm:cxn modelId="{F6192CAC-3102-4970-8732-4ADC321F06FC}" type="presParOf" srcId="{468E0A2F-0752-47B0-8864-3D88D9E0443B}" destId="{B65907BB-957F-4E41-9C37-6F6381E90CD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film was </a:t>
          </a:r>
          <a:r>
            <a:rPr lang="en-US" b="0" i="1">
              <a:latin typeface="Goudy Old Style Extrabold" panose="02040702050305020303" pitchFamily="18" charset="0"/>
            </a:rPr>
            <a:t>Bottle Rocket </a:t>
          </a:r>
          <a:r>
            <a:rPr lang="en-US" b="0" i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 that stared a huge ensemble cast including Ralph Fiennes, Adrien Brody, and Willem Dafoe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BC8BA504-DE68-4932-9CA1-6EBD4869BAB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He has released 11 feature films, 9 being live action and 2 being animated; his 12</a:t>
          </a:r>
          <a:r>
            <a:rPr lang="en-US" b="0" i="0" baseline="30000" dirty="0">
              <a:latin typeface="Goudy Old Style Extrabold" panose="02040702050305020303" pitchFamily="18" charset="0"/>
            </a:rPr>
            <a:t>th</a:t>
          </a:r>
          <a:r>
            <a:rPr lang="en-US" b="0" i="0" dirty="0">
              <a:latin typeface="Goudy Old Style Extrabold" panose="02040702050305020303" pitchFamily="18" charset="0"/>
            </a:rPr>
            <a:t> feature film, </a:t>
          </a:r>
          <a:r>
            <a:rPr lang="en-US" b="0" i="1" dirty="0">
              <a:latin typeface="Goudy Old Style Extrabold" panose="02040702050305020303" pitchFamily="18" charset="0"/>
            </a:rPr>
            <a:t>The Phoenician Scheme, </a:t>
          </a:r>
          <a:r>
            <a:rPr lang="en-US" b="0" i="0" dirty="0">
              <a:latin typeface="Goudy Old Style Extrabold" panose="02040702050305020303" pitchFamily="18" charset="0"/>
            </a:rPr>
            <a:t>releases later this year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A173E25-C5BB-4FA0-A9AF-4181732C2274}" type="parTrans" cxnId="{55DD7F19-1FFF-4EBC-B537-696EF413AE5F}">
      <dgm:prSet/>
      <dgm:spPr/>
      <dgm:t>
        <a:bodyPr/>
        <a:lstStyle/>
        <a:p>
          <a:endParaRPr lang="en-US"/>
        </a:p>
      </dgm:t>
    </dgm:pt>
    <dgm:pt modelId="{2B32EC89-12DC-4B2A-AB6F-4581402D9B69}" type="sibTrans" cxnId="{55DD7F19-1FFF-4EBC-B537-696EF413AE5F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55DD7F19-1FFF-4EBC-B537-696EF413AE5F}" srcId="{7A602ABB-48B3-4749-AF8D-E164E4E741C3}" destId="{BC8BA504-DE68-4932-9CA1-6EBD4869BABE}" srcOrd="1" destOrd="0" parTransId="{EA173E25-C5BB-4FA0-A9AF-4181732C2274}" sibTransId="{2B32EC89-12DC-4B2A-AB6F-4581402D9B69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10560697-11CD-4E07-BF5A-4C63E374A78E}" type="presOf" srcId="{BC8BA504-DE68-4932-9CA1-6EBD4869BABE}" destId="{6F55CD96-D874-4E46-9BDD-D3587BDCAE26}" srcOrd="0" destOrd="1" presId="urn:microsoft.com/office/officeart/2005/8/layout/vList2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21FD685-ADDA-48D9-B31B-427B9D512D9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CF9B01D-4C03-4EA9-84BE-E0C9889BBF1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The Movie Database</a:t>
          </a:r>
          <a:endParaRPr lang="en-US">
            <a:latin typeface="Goudy Old Style Extrabold" panose="02040702050305020303" pitchFamily="18" charset="0"/>
          </a:endParaRPr>
        </a:p>
      </dgm:t>
    </dgm:pt>
    <dgm:pt modelId="{BA66AD76-489A-44B1-AFDE-4055F6987E6B}" type="parTrans" cxnId="{7754BA9C-39F1-47F2-8918-6B13D8C47B62}">
      <dgm:prSet/>
      <dgm:spPr/>
      <dgm:t>
        <a:bodyPr/>
        <a:lstStyle/>
        <a:p>
          <a:endParaRPr lang="en-US"/>
        </a:p>
      </dgm:t>
    </dgm:pt>
    <dgm:pt modelId="{B1C85A92-5186-4E38-9B75-079DACE287AA}" type="sibTrans" cxnId="{7754BA9C-39F1-47F2-8918-6B13D8C47B62}">
      <dgm:prSet/>
      <dgm:spPr/>
      <dgm:t>
        <a:bodyPr/>
        <a:lstStyle/>
        <a:p>
          <a:endParaRPr lang="en-US"/>
        </a:p>
      </dgm:t>
    </dgm:pt>
    <dgm:pt modelId="{339D0B66-C625-4001-B464-75FA0ADCD76B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Has an average rating of 7.29 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A4464CBC-8374-490E-9F4A-6AE96DEB3F35}" type="parTrans" cxnId="{40F4F0A0-A24D-4C7E-A906-781FA387FE8E}">
      <dgm:prSet/>
      <dgm:spPr/>
      <dgm:t>
        <a:bodyPr/>
        <a:lstStyle/>
        <a:p>
          <a:endParaRPr lang="en-US"/>
        </a:p>
      </dgm:t>
    </dgm:pt>
    <dgm:pt modelId="{6DFD10DD-EC60-46B9-8E76-907F47317D9A}" type="sibTrans" cxnId="{40F4F0A0-A24D-4C7E-A906-781FA387FE8E}">
      <dgm:prSet/>
      <dgm:spPr/>
      <dgm:t>
        <a:bodyPr/>
        <a:lstStyle/>
        <a:p>
          <a:endParaRPr lang="en-US"/>
        </a:p>
      </dgm:t>
    </dgm:pt>
    <dgm:pt modelId="{D81E66A2-79E1-4C6A-8121-2948D21E78BA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International Movie Database (IMDb)</a:t>
          </a:r>
          <a:endParaRPr lang="en-US">
            <a:latin typeface="Goudy Old Style Extrabold" panose="02040702050305020303" pitchFamily="18" charset="0"/>
          </a:endParaRPr>
        </a:p>
      </dgm:t>
    </dgm:pt>
    <dgm:pt modelId="{B7FB613D-5784-4E89-A44A-4328D93E8186}" type="parTrans" cxnId="{B4D2D5F3-A0F9-4DBD-A191-B48E4844541D}">
      <dgm:prSet/>
      <dgm:spPr/>
      <dgm:t>
        <a:bodyPr/>
        <a:lstStyle/>
        <a:p>
          <a:endParaRPr lang="en-US"/>
        </a:p>
      </dgm:t>
    </dgm:pt>
    <dgm:pt modelId="{CDA59AB2-9E2F-4E04-8257-6C3EC83F32B8}" type="sibTrans" cxnId="{B4D2D5F3-A0F9-4DBD-A191-B48E4844541D}">
      <dgm:prSet/>
      <dgm:spPr/>
      <dgm:t>
        <a:bodyPr/>
        <a:lstStyle/>
        <a:p>
          <a:endParaRPr lang="en-US"/>
        </a:p>
      </dgm:t>
    </dgm:pt>
    <dgm:pt modelId="{1531B939-60B9-46FD-AD77-D86FA2631BD2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Has an average rating of 7.42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EC8DEFA-F250-4E44-B32B-32D8233EBAD9}" type="parTrans" cxnId="{8B7A968D-F278-4AC9-8944-6410B6E8E503}">
      <dgm:prSet/>
      <dgm:spPr/>
      <dgm:t>
        <a:bodyPr/>
        <a:lstStyle/>
        <a:p>
          <a:endParaRPr lang="en-US"/>
        </a:p>
      </dgm:t>
    </dgm:pt>
    <dgm:pt modelId="{9D49FDC5-B699-4886-94DA-0FB0EE437AB8}" type="sibTrans" cxnId="{8B7A968D-F278-4AC9-8944-6410B6E8E503}">
      <dgm:prSet/>
      <dgm:spPr/>
      <dgm:t>
        <a:bodyPr/>
        <a:lstStyle/>
        <a:p>
          <a:endParaRPr lang="en-US"/>
        </a:p>
      </dgm:t>
    </dgm:pt>
    <dgm:pt modelId="{F5D695BA-5848-40EB-A5B8-3304F6D09121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Rotten Tomatoes</a:t>
          </a:r>
          <a:endParaRPr lang="en-US">
            <a:latin typeface="Goudy Old Style Extrabold" panose="02040702050305020303" pitchFamily="18" charset="0"/>
          </a:endParaRPr>
        </a:p>
      </dgm:t>
    </dgm:pt>
    <dgm:pt modelId="{7738CA60-F047-4BBB-AB16-806225666FB3}" type="parTrans" cxnId="{6BE757A5-19FF-4B4F-ADC6-EAE541EBCE19}">
      <dgm:prSet/>
      <dgm:spPr/>
      <dgm:t>
        <a:bodyPr/>
        <a:lstStyle/>
        <a:p>
          <a:endParaRPr lang="en-US"/>
        </a:p>
      </dgm:t>
    </dgm:pt>
    <dgm:pt modelId="{6ED96FE4-FB0E-46A0-A0FE-AE805171FDE2}" type="sibTrans" cxnId="{6BE757A5-19FF-4B4F-ADC6-EAE541EBCE19}">
      <dgm:prSet/>
      <dgm:spPr/>
      <dgm:t>
        <a:bodyPr/>
        <a:lstStyle/>
        <a:p>
          <a:endParaRPr lang="en-US"/>
        </a:p>
      </dgm:t>
    </dgm:pt>
    <dgm:pt modelId="{E0B131D7-41B0-4335-95E2-2A543B1F33C7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Only has a hundredth of a difference between his average critic score (8.20) and average audience score (8.19)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D978325-D8BA-40F2-A6EF-B83B416B9C0D}" type="parTrans" cxnId="{D8C906A7-EE83-4D86-8F2E-5F9264227DB9}">
      <dgm:prSet/>
      <dgm:spPr/>
      <dgm:t>
        <a:bodyPr/>
        <a:lstStyle/>
        <a:p>
          <a:endParaRPr lang="en-US"/>
        </a:p>
      </dgm:t>
    </dgm:pt>
    <dgm:pt modelId="{633D810F-C8A5-47E1-8189-100D5928146F}" type="sibTrans" cxnId="{D8C906A7-EE83-4D86-8F2E-5F9264227DB9}">
      <dgm:prSet/>
      <dgm:spPr/>
      <dgm:t>
        <a:bodyPr/>
        <a:lstStyle/>
        <a:p>
          <a:endParaRPr lang="en-US"/>
        </a:p>
      </dgm:t>
    </dgm:pt>
    <dgm:pt modelId="{97739FD6-2BE9-409D-855C-132A2F1793B1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The Grand Budapest Hotel </a:t>
          </a:r>
          <a:r>
            <a:rPr lang="en-US" b="0" i="0">
              <a:latin typeface="Goudy Old Style Extrabold" panose="02040702050305020303" pitchFamily="18" charset="0"/>
            </a:rPr>
            <a:t>has the highest at 8.0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D5785314-BBD0-4EF7-9E36-A3345025AEB0}" type="parTrans" cxnId="{6A5381FC-993C-4CC8-A1AB-65255C483151}">
      <dgm:prSet/>
      <dgm:spPr/>
      <dgm:t>
        <a:bodyPr/>
        <a:lstStyle/>
        <a:p>
          <a:endParaRPr lang="en-US"/>
        </a:p>
      </dgm:t>
    </dgm:pt>
    <dgm:pt modelId="{186654B0-639B-433A-BF65-DB1C77C7F637}" type="sibTrans" cxnId="{6A5381FC-993C-4CC8-A1AB-65255C483151}">
      <dgm:prSet/>
      <dgm:spPr/>
      <dgm:t>
        <a:bodyPr/>
        <a:lstStyle/>
        <a:p>
          <a:endParaRPr lang="en-US"/>
        </a:p>
      </dgm:t>
    </dgm:pt>
    <dgm:pt modelId="{E1A9717E-A5E8-4012-A65D-A0D70D85E9FD}">
      <dgm:prSet/>
      <dgm:spPr/>
      <dgm:t>
        <a:bodyPr/>
        <a:lstStyle/>
        <a:p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has the lowest rating sitting at 6.2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79256E4A-EE59-49FB-B8F6-3011FB190553}" type="parTrans" cxnId="{CE120658-85E2-4998-B299-551A8C815E88}">
      <dgm:prSet/>
      <dgm:spPr/>
      <dgm:t>
        <a:bodyPr/>
        <a:lstStyle/>
        <a:p>
          <a:endParaRPr lang="en-US"/>
        </a:p>
      </dgm:t>
    </dgm:pt>
    <dgm:pt modelId="{EDCF111D-5ED6-42BB-9D95-BB8C03166388}" type="sibTrans" cxnId="{CE120658-85E2-4998-B299-551A8C815E88}">
      <dgm:prSet/>
      <dgm:spPr/>
      <dgm:t>
        <a:bodyPr/>
        <a:lstStyle/>
        <a:p>
          <a:endParaRPr lang="en-US"/>
        </a:p>
      </dgm:t>
    </dgm:pt>
    <dgm:pt modelId="{21AEDC99-A977-4106-8A21-C5AC272DD5B1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The Grand Budapest Hotel </a:t>
          </a:r>
          <a:r>
            <a:rPr lang="en-US" b="0" i="0">
              <a:latin typeface="Goudy Old Style Extrabold" panose="02040702050305020303" pitchFamily="18" charset="0"/>
            </a:rPr>
            <a:t>again with the highest at 8.1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8238489D-FB22-4115-9319-41CE1A237798}" type="parTrans" cxnId="{A1808B68-7321-4264-AEC5-D6682AC59724}">
      <dgm:prSet/>
      <dgm:spPr/>
      <dgm:t>
        <a:bodyPr/>
        <a:lstStyle/>
        <a:p>
          <a:endParaRPr lang="en-US"/>
        </a:p>
      </dgm:t>
    </dgm:pt>
    <dgm:pt modelId="{DFCB4252-E933-45F7-B489-5C07CA032E74}" type="sibTrans" cxnId="{A1808B68-7321-4264-AEC5-D6682AC59724}">
      <dgm:prSet/>
      <dgm:spPr/>
      <dgm:t>
        <a:bodyPr/>
        <a:lstStyle/>
        <a:p>
          <a:endParaRPr lang="en-US"/>
        </a:p>
      </dgm:t>
    </dgm:pt>
    <dgm:pt modelId="{DC399A86-DD85-42C9-BF39-CD9D7B76E9AE}">
      <dgm:prSet/>
      <dgm:spPr/>
      <dgm:t>
        <a:bodyPr/>
        <a:lstStyle/>
        <a:p>
          <a:r>
            <a:rPr lang="en-US" b="0" i="1" dirty="0">
              <a:latin typeface="Goudy Old Style Extrabold" panose="02040702050305020303" pitchFamily="18" charset="0"/>
            </a:rPr>
            <a:t>Asteroid City</a:t>
          </a:r>
          <a:r>
            <a:rPr lang="en-US" b="0" i="0" dirty="0">
              <a:latin typeface="Goudy Old Style Extrabold" panose="02040702050305020303" pitchFamily="18" charset="0"/>
            </a:rPr>
            <a:t> sits with the lowest at 6.4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129E0000-8D92-41F5-97E6-CB6BC1879401}" type="parTrans" cxnId="{6628C744-C70A-4AB7-9508-9EF441713241}">
      <dgm:prSet/>
      <dgm:spPr/>
      <dgm:t>
        <a:bodyPr/>
        <a:lstStyle/>
        <a:p>
          <a:endParaRPr lang="en-US"/>
        </a:p>
      </dgm:t>
    </dgm:pt>
    <dgm:pt modelId="{B426E919-CE02-481A-8EA6-5748CC9006D1}" type="sibTrans" cxnId="{6628C744-C70A-4AB7-9508-9EF441713241}">
      <dgm:prSet/>
      <dgm:spPr/>
      <dgm:t>
        <a:bodyPr/>
        <a:lstStyle/>
        <a:p>
          <a:endParaRPr lang="en-US"/>
        </a:p>
      </dgm:t>
    </dgm:pt>
    <dgm:pt modelId="{DA470483-4E2E-487D-BB31-E2A198FEFFD0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He has a few films at 9.0+ critic score, with </a:t>
          </a:r>
          <a:r>
            <a:rPr lang="en-US" b="0" i="1">
              <a:latin typeface="Goudy Old Style Extrabold" panose="02040702050305020303" pitchFamily="18" charset="0"/>
            </a:rPr>
            <a:t>Fantastic Mr. Fox</a:t>
          </a:r>
          <a:r>
            <a:rPr lang="en-US" b="0" i="0">
              <a:latin typeface="Goudy Old Style Extrabold" panose="02040702050305020303" pitchFamily="18" charset="0"/>
            </a:rPr>
            <a:t> and </a:t>
          </a:r>
          <a:r>
            <a:rPr lang="en-US" b="0" i="1">
              <a:latin typeface="Goudy Old Style Extrabold" panose="02040702050305020303" pitchFamily="18" charset="0"/>
            </a:rPr>
            <a:t>Moonrise Kingdom</a:t>
          </a:r>
          <a:r>
            <a:rPr lang="en-US" b="0" i="0">
              <a:latin typeface="Goudy Old Style Extrabold" panose="02040702050305020303" pitchFamily="18" charset="0"/>
            </a:rPr>
            <a:t> tied at 9.3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5EC36685-2806-444E-945F-A0A46592BCE4}" type="parTrans" cxnId="{9A981242-E828-4070-93B0-AE5260560EC9}">
      <dgm:prSet/>
      <dgm:spPr/>
      <dgm:t>
        <a:bodyPr/>
        <a:lstStyle/>
        <a:p>
          <a:endParaRPr lang="en-US"/>
        </a:p>
      </dgm:t>
    </dgm:pt>
    <dgm:pt modelId="{04100D9A-6633-402F-A56C-AC804972FC11}" type="sibTrans" cxnId="{9A981242-E828-4070-93B0-AE5260560EC9}">
      <dgm:prSet/>
      <dgm:spPr/>
      <dgm:t>
        <a:bodyPr/>
        <a:lstStyle/>
        <a:p>
          <a:endParaRPr lang="en-US"/>
        </a:p>
      </dgm:t>
    </dgm:pt>
    <dgm:pt modelId="{D1B87E57-FDA8-4A73-91D5-37D06A89FD62}">
      <dgm:prSet/>
      <dgm:spPr/>
      <dgm:t>
        <a:bodyPr/>
        <a:lstStyle/>
        <a:p>
          <a:r>
            <a:rPr lang="en-US" b="0" i="1">
              <a:latin typeface="Goudy Old Style Extrabold" panose="02040702050305020303" pitchFamily="18" charset="0"/>
            </a:rPr>
            <a:t>Rushmore</a:t>
          </a:r>
          <a:r>
            <a:rPr lang="en-US" b="0" i="0">
              <a:latin typeface="Goudy Old Style Extrabold" panose="02040702050305020303" pitchFamily="18" charset="0"/>
            </a:rPr>
            <a:t> has the highest audience score, sitting alone at 9.1, no other film going past 8.9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1D16AB2D-C67E-49CA-9A0F-848B5D970EBF}" type="parTrans" cxnId="{18ECB70E-C284-43C2-96C9-59C0E2C65B52}">
      <dgm:prSet/>
      <dgm:spPr/>
      <dgm:t>
        <a:bodyPr/>
        <a:lstStyle/>
        <a:p>
          <a:endParaRPr lang="en-US"/>
        </a:p>
      </dgm:t>
    </dgm:pt>
    <dgm:pt modelId="{56B38916-80C3-4E6E-BE84-60E88D4EBB31}" type="sibTrans" cxnId="{18ECB70E-C284-43C2-96C9-59C0E2C65B52}">
      <dgm:prSet/>
      <dgm:spPr/>
      <dgm:t>
        <a:bodyPr/>
        <a:lstStyle/>
        <a:p>
          <a:endParaRPr lang="en-US"/>
        </a:p>
      </dgm:t>
    </dgm:pt>
    <dgm:pt modelId="{A490D13C-1CED-4CD9-A1B5-4A01A6728EAA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critically-panned film is </a:t>
          </a:r>
          <a:r>
            <a:rPr lang="en-US" b="0" i="1" dirty="0">
              <a:latin typeface="Goudy Old Style Extrabold" panose="02040702050305020303" pitchFamily="18" charset="0"/>
            </a:rPr>
            <a:t>The Life Aquatic with Steve Zissou</a:t>
          </a:r>
          <a:r>
            <a:rPr lang="en-US" b="0" i="0" dirty="0">
              <a:latin typeface="Goudy Old Style Extrabold" panose="02040702050305020303" pitchFamily="18" charset="0"/>
            </a:rPr>
            <a:t> sitting at a lowly 5.7 and his lowest audience-scored film is </a:t>
          </a:r>
          <a:r>
            <a:rPr lang="en-US" b="0" i="1" dirty="0">
              <a:latin typeface="Goudy Old Style Extrabold" panose="02040702050305020303" pitchFamily="18" charset="0"/>
            </a:rPr>
            <a:t>Asteroid City</a:t>
          </a:r>
          <a:r>
            <a:rPr lang="en-US" b="0" i="0" dirty="0">
              <a:latin typeface="Goudy Old Style Extrabold" panose="02040702050305020303" pitchFamily="18" charset="0"/>
            </a:rPr>
            <a:t> at 6.2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B0F2D1BE-D259-47CD-8C45-C8F9ABA97538}" type="parTrans" cxnId="{7EC236F5-F101-4AE0-8B33-80AEDF7312A0}">
      <dgm:prSet/>
      <dgm:spPr/>
      <dgm:t>
        <a:bodyPr/>
        <a:lstStyle/>
        <a:p>
          <a:endParaRPr lang="en-US"/>
        </a:p>
      </dgm:t>
    </dgm:pt>
    <dgm:pt modelId="{FC7727D6-4358-44B3-BA9C-D54F2B8A25CB}" type="sibTrans" cxnId="{7EC236F5-F101-4AE0-8B33-80AEDF7312A0}">
      <dgm:prSet/>
      <dgm:spPr/>
      <dgm:t>
        <a:bodyPr/>
        <a:lstStyle/>
        <a:p>
          <a:endParaRPr lang="en-US"/>
        </a:p>
      </dgm:t>
    </dgm:pt>
    <dgm:pt modelId="{D4FBC7FF-64BC-4173-9DE2-0453CA07B811}" type="pres">
      <dgm:prSet presAssocID="{D21FD685-ADDA-48D9-B31B-427B9D512D92}" presName="linear" presStyleCnt="0">
        <dgm:presLayoutVars>
          <dgm:animLvl val="lvl"/>
          <dgm:resizeHandles val="exact"/>
        </dgm:presLayoutVars>
      </dgm:prSet>
      <dgm:spPr/>
    </dgm:pt>
    <dgm:pt modelId="{B61C2470-6251-4858-B033-D8DA4AFDD4E8}" type="pres">
      <dgm:prSet presAssocID="{CCF9B01D-4C03-4EA9-84BE-E0C9889BBF1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9458EAC-D7CA-440A-B90C-22077294E2E9}" type="pres">
      <dgm:prSet presAssocID="{CCF9B01D-4C03-4EA9-84BE-E0C9889BBF16}" presName="childText" presStyleLbl="revTx" presStyleIdx="0" presStyleCnt="3">
        <dgm:presLayoutVars>
          <dgm:bulletEnabled val="1"/>
        </dgm:presLayoutVars>
      </dgm:prSet>
      <dgm:spPr/>
    </dgm:pt>
    <dgm:pt modelId="{CDA1D83F-74B8-44B8-85FE-6CCA5C7CABD9}" type="pres">
      <dgm:prSet presAssocID="{D81E66A2-79E1-4C6A-8121-2948D21E78B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46AAEA-787B-476D-9238-2B2A5E4BA117}" type="pres">
      <dgm:prSet presAssocID="{D81E66A2-79E1-4C6A-8121-2948D21E78BA}" presName="childText" presStyleLbl="revTx" presStyleIdx="1" presStyleCnt="3">
        <dgm:presLayoutVars>
          <dgm:bulletEnabled val="1"/>
        </dgm:presLayoutVars>
      </dgm:prSet>
      <dgm:spPr/>
    </dgm:pt>
    <dgm:pt modelId="{60C30867-9FD8-4490-B30E-2F6FE26FECA7}" type="pres">
      <dgm:prSet presAssocID="{F5D695BA-5848-40EB-A5B8-3304F6D0912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C975F00-1374-4B14-B5CB-7C89237D342B}" type="pres">
      <dgm:prSet presAssocID="{F5D695BA-5848-40EB-A5B8-3304F6D0912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3EDE801-CF5A-415C-AF43-557F9AD55C9A}" type="presOf" srcId="{D21FD685-ADDA-48D9-B31B-427B9D512D92}" destId="{D4FBC7FF-64BC-4173-9DE2-0453CA07B811}" srcOrd="0" destOrd="0" presId="urn:microsoft.com/office/officeart/2005/8/layout/vList2"/>
    <dgm:cxn modelId="{E97F1306-271E-418C-B616-4A46C29D0751}" type="presOf" srcId="{D1B87E57-FDA8-4A73-91D5-37D06A89FD62}" destId="{FC975F00-1374-4B14-B5CB-7C89237D342B}" srcOrd="0" destOrd="2" presId="urn:microsoft.com/office/officeart/2005/8/layout/vList2"/>
    <dgm:cxn modelId="{8A28230B-EB29-4307-B78D-EBA7FA50B40B}" type="presOf" srcId="{D81E66A2-79E1-4C6A-8121-2948D21E78BA}" destId="{CDA1D83F-74B8-44B8-85FE-6CCA5C7CABD9}" srcOrd="0" destOrd="0" presId="urn:microsoft.com/office/officeart/2005/8/layout/vList2"/>
    <dgm:cxn modelId="{645EE40D-50C3-4D57-9DD9-5652AB3F8545}" type="presOf" srcId="{E0B131D7-41B0-4335-95E2-2A543B1F33C7}" destId="{FC975F00-1374-4B14-B5CB-7C89237D342B}" srcOrd="0" destOrd="0" presId="urn:microsoft.com/office/officeart/2005/8/layout/vList2"/>
    <dgm:cxn modelId="{18ECB70E-C284-43C2-96C9-59C0E2C65B52}" srcId="{E0B131D7-41B0-4335-95E2-2A543B1F33C7}" destId="{D1B87E57-FDA8-4A73-91D5-37D06A89FD62}" srcOrd="1" destOrd="0" parTransId="{1D16AB2D-C67E-49CA-9A0F-848B5D970EBF}" sibTransId="{56B38916-80C3-4E6E-BE84-60E88D4EBB31}"/>
    <dgm:cxn modelId="{9A981242-E828-4070-93B0-AE5260560EC9}" srcId="{E0B131D7-41B0-4335-95E2-2A543B1F33C7}" destId="{DA470483-4E2E-487D-BB31-E2A198FEFFD0}" srcOrd="0" destOrd="0" parTransId="{5EC36685-2806-444E-945F-A0A46592BCE4}" sibTransId="{04100D9A-6633-402F-A56C-AC804972FC11}"/>
    <dgm:cxn modelId="{6628C744-C70A-4AB7-9508-9EF441713241}" srcId="{1531B939-60B9-46FD-AD77-D86FA2631BD2}" destId="{DC399A86-DD85-42C9-BF39-CD9D7B76E9AE}" srcOrd="1" destOrd="0" parTransId="{129E0000-8D92-41F5-97E6-CB6BC1879401}" sibTransId="{B426E919-CE02-481A-8EA6-5748CC9006D1}"/>
    <dgm:cxn modelId="{A1808B68-7321-4264-AEC5-D6682AC59724}" srcId="{1531B939-60B9-46FD-AD77-D86FA2631BD2}" destId="{21AEDC99-A977-4106-8A21-C5AC272DD5B1}" srcOrd="0" destOrd="0" parTransId="{8238489D-FB22-4115-9319-41CE1A237798}" sibTransId="{DFCB4252-E933-45F7-B489-5C07CA032E74}"/>
    <dgm:cxn modelId="{CE120658-85E2-4998-B299-551A8C815E88}" srcId="{339D0B66-C625-4001-B464-75FA0ADCD76B}" destId="{E1A9717E-A5E8-4012-A65D-A0D70D85E9FD}" srcOrd="1" destOrd="0" parTransId="{79256E4A-EE59-49FB-B8F6-3011FB190553}" sibTransId="{EDCF111D-5ED6-42BB-9D95-BB8C03166388}"/>
    <dgm:cxn modelId="{8B7A968D-F278-4AC9-8944-6410B6E8E503}" srcId="{D81E66A2-79E1-4C6A-8121-2948D21E78BA}" destId="{1531B939-60B9-46FD-AD77-D86FA2631BD2}" srcOrd="0" destOrd="0" parTransId="{EEC8DEFA-F250-4E44-B32B-32D8233EBAD9}" sibTransId="{9D49FDC5-B699-4886-94DA-0FB0EE437AB8}"/>
    <dgm:cxn modelId="{4206AF8D-D972-4EF7-A1AB-DD2FC9B0EBBD}" type="presOf" srcId="{F5D695BA-5848-40EB-A5B8-3304F6D09121}" destId="{60C30867-9FD8-4490-B30E-2F6FE26FECA7}" srcOrd="0" destOrd="0" presId="urn:microsoft.com/office/officeart/2005/8/layout/vList2"/>
    <dgm:cxn modelId="{4E802A94-7301-496A-9954-0CDCD49ABFB1}" type="presOf" srcId="{DA470483-4E2E-487D-BB31-E2A198FEFFD0}" destId="{FC975F00-1374-4B14-B5CB-7C89237D342B}" srcOrd="0" destOrd="1" presId="urn:microsoft.com/office/officeart/2005/8/layout/vList2"/>
    <dgm:cxn modelId="{25DD579C-2B54-4165-BEAF-52ADC97D4A9F}" type="presOf" srcId="{DC399A86-DD85-42C9-BF39-CD9D7B76E9AE}" destId="{8B46AAEA-787B-476D-9238-2B2A5E4BA117}" srcOrd="0" destOrd="2" presId="urn:microsoft.com/office/officeart/2005/8/layout/vList2"/>
    <dgm:cxn modelId="{7754BA9C-39F1-47F2-8918-6B13D8C47B62}" srcId="{D21FD685-ADDA-48D9-B31B-427B9D512D92}" destId="{CCF9B01D-4C03-4EA9-84BE-E0C9889BBF16}" srcOrd="0" destOrd="0" parTransId="{BA66AD76-489A-44B1-AFDE-4055F6987E6B}" sibTransId="{B1C85A92-5186-4E38-9B75-079DACE287AA}"/>
    <dgm:cxn modelId="{B3CAE89C-B3CE-4D89-8512-7F0B1C1CB18B}" type="presOf" srcId="{1531B939-60B9-46FD-AD77-D86FA2631BD2}" destId="{8B46AAEA-787B-476D-9238-2B2A5E4BA117}" srcOrd="0" destOrd="0" presId="urn:microsoft.com/office/officeart/2005/8/layout/vList2"/>
    <dgm:cxn modelId="{40F4F0A0-A24D-4C7E-A906-781FA387FE8E}" srcId="{CCF9B01D-4C03-4EA9-84BE-E0C9889BBF16}" destId="{339D0B66-C625-4001-B464-75FA0ADCD76B}" srcOrd="0" destOrd="0" parTransId="{A4464CBC-8374-490E-9F4A-6AE96DEB3F35}" sibTransId="{6DFD10DD-EC60-46B9-8E76-907F47317D9A}"/>
    <dgm:cxn modelId="{00044EA5-8316-4ABE-9C76-49DC2003E05B}" type="presOf" srcId="{CCF9B01D-4C03-4EA9-84BE-E0C9889BBF16}" destId="{B61C2470-6251-4858-B033-D8DA4AFDD4E8}" srcOrd="0" destOrd="0" presId="urn:microsoft.com/office/officeart/2005/8/layout/vList2"/>
    <dgm:cxn modelId="{6BE757A5-19FF-4B4F-ADC6-EAE541EBCE19}" srcId="{D21FD685-ADDA-48D9-B31B-427B9D512D92}" destId="{F5D695BA-5848-40EB-A5B8-3304F6D09121}" srcOrd="2" destOrd="0" parTransId="{7738CA60-F047-4BBB-AB16-806225666FB3}" sibTransId="{6ED96FE4-FB0E-46A0-A0FE-AE805171FDE2}"/>
    <dgm:cxn modelId="{D8C906A7-EE83-4D86-8F2E-5F9264227DB9}" srcId="{F5D695BA-5848-40EB-A5B8-3304F6D09121}" destId="{E0B131D7-41B0-4335-95E2-2A543B1F33C7}" srcOrd="0" destOrd="0" parTransId="{4D978325-D8BA-40F2-A6EF-B83B416B9C0D}" sibTransId="{633D810F-C8A5-47E1-8189-100D5928146F}"/>
    <dgm:cxn modelId="{6EC324CB-FC48-4D64-9F4E-2B4483CFA825}" type="presOf" srcId="{339D0B66-C625-4001-B464-75FA0ADCD76B}" destId="{A9458EAC-D7CA-440A-B90C-22077294E2E9}" srcOrd="0" destOrd="0" presId="urn:microsoft.com/office/officeart/2005/8/layout/vList2"/>
    <dgm:cxn modelId="{06F6DECD-7CA5-4A06-9CA7-04B7E1F0C06C}" type="presOf" srcId="{97739FD6-2BE9-409D-855C-132A2F1793B1}" destId="{A9458EAC-D7CA-440A-B90C-22077294E2E9}" srcOrd="0" destOrd="1" presId="urn:microsoft.com/office/officeart/2005/8/layout/vList2"/>
    <dgm:cxn modelId="{CE9D56E8-97E3-4926-B900-48BC806BA349}" type="presOf" srcId="{E1A9717E-A5E8-4012-A65D-A0D70D85E9FD}" destId="{A9458EAC-D7CA-440A-B90C-22077294E2E9}" srcOrd="0" destOrd="2" presId="urn:microsoft.com/office/officeart/2005/8/layout/vList2"/>
    <dgm:cxn modelId="{B4D2D5F3-A0F9-4DBD-A191-B48E4844541D}" srcId="{D21FD685-ADDA-48D9-B31B-427B9D512D92}" destId="{D81E66A2-79E1-4C6A-8121-2948D21E78BA}" srcOrd="1" destOrd="0" parTransId="{B7FB613D-5784-4E89-A44A-4328D93E8186}" sibTransId="{CDA59AB2-9E2F-4E04-8257-6C3EC83F32B8}"/>
    <dgm:cxn modelId="{7EC236F5-F101-4AE0-8B33-80AEDF7312A0}" srcId="{E0B131D7-41B0-4335-95E2-2A543B1F33C7}" destId="{A490D13C-1CED-4CD9-A1B5-4A01A6728EAA}" srcOrd="2" destOrd="0" parTransId="{B0F2D1BE-D259-47CD-8C45-C8F9ABA97538}" sibTransId="{FC7727D6-4358-44B3-BA9C-D54F2B8A25CB}"/>
    <dgm:cxn modelId="{AA3114F8-7CB3-4A2D-8A26-1722828CC77A}" type="presOf" srcId="{21AEDC99-A977-4106-8A21-C5AC272DD5B1}" destId="{8B46AAEA-787B-476D-9238-2B2A5E4BA117}" srcOrd="0" destOrd="1" presId="urn:microsoft.com/office/officeart/2005/8/layout/vList2"/>
    <dgm:cxn modelId="{6A5381FC-993C-4CC8-A1AB-65255C483151}" srcId="{339D0B66-C625-4001-B464-75FA0ADCD76B}" destId="{97739FD6-2BE9-409D-855C-132A2F1793B1}" srcOrd="0" destOrd="0" parTransId="{D5785314-BBD0-4EF7-9E36-A3345025AEB0}" sibTransId="{186654B0-639B-433A-BF65-DB1C77C7F637}"/>
    <dgm:cxn modelId="{0C9D69FF-5F6B-4336-8CA4-336AF1713744}" type="presOf" srcId="{A490D13C-1CED-4CD9-A1B5-4A01A6728EAA}" destId="{FC975F00-1374-4B14-B5CB-7C89237D342B}" srcOrd="0" destOrd="3" presId="urn:microsoft.com/office/officeart/2005/8/layout/vList2"/>
    <dgm:cxn modelId="{0F9D2A54-ED63-4D86-88C9-254D5483662A}" type="presParOf" srcId="{D4FBC7FF-64BC-4173-9DE2-0453CA07B811}" destId="{B61C2470-6251-4858-B033-D8DA4AFDD4E8}" srcOrd="0" destOrd="0" presId="urn:microsoft.com/office/officeart/2005/8/layout/vList2"/>
    <dgm:cxn modelId="{38D9D09D-5B36-40FC-AACB-EDA16387C040}" type="presParOf" srcId="{D4FBC7FF-64BC-4173-9DE2-0453CA07B811}" destId="{A9458EAC-D7CA-440A-B90C-22077294E2E9}" srcOrd="1" destOrd="0" presId="urn:microsoft.com/office/officeart/2005/8/layout/vList2"/>
    <dgm:cxn modelId="{05871820-5AA8-408B-9DDE-36682FD8EFF0}" type="presParOf" srcId="{D4FBC7FF-64BC-4173-9DE2-0453CA07B811}" destId="{CDA1D83F-74B8-44B8-85FE-6CCA5C7CABD9}" srcOrd="2" destOrd="0" presId="urn:microsoft.com/office/officeart/2005/8/layout/vList2"/>
    <dgm:cxn modelId="{0F68F5E4-3489-4254-A7BD-44A4FFE0B73B}" type="presParOf" srcId="{D4FBC7FF-64BC-4173-9DE2-0453CA07B811}" destId="{8B46AAEA-787B-476D-9238-2B2A5E4BA117}" srcOrd="3" destOrd="0" presId="urn:microsoft.com/office/officeart/2005/8/layout/vList2"/>
    <dgm:cxn modelId="{F581B3BB-7DCD-4A14-B3CA-E5E9B7ECA53C}" type="presParOf" srcId="{D4FBC7FF-64BC-4173-9DE2-0453CA07B811}" destId="{60C30867-9FD8-4490-B30E-2F6FE26FECA7}" srcOrd="4" destOrd="0" presId="urn:microsoft.com/office/officeart/2005/8/layout/vList2"/>
    <dgm:cxn modelId="{E08854B8-5675-4CD9-B00C-4282B4820764}" type="presParOf" srcId="{D4FBC7FF-64BC-4173-9DE2-0453CA07B811}" destId="{FC975F00-1374-4B14-B5CB-7C89237D34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3DEA412-4648-4F0D-92C0-BBE89313FF4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03CD433-F1ED-4E16-BD7C-AA8A27B6F87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Box Office</a:t>
          </a:r>
          <a:endParaRPr lang="en-US">
            <a:latin typeface="Goudy Old Style Extrabold" panose="02040702050305020303" pitchFamily="18" charset="0"/>
          </a:endParaRPr>
        </a:p>
      </dgm:t>
    </dgm:pt>
    <dgm:pt modelId="{4617CFF5-E553-42EE-B8DB-35EDAEC9E7B7}" type="parTrans" cxnId="{74CA5C0E-A473-4F38-80FF-869E1B6FCC73}">
      <dgm:prSet/>
      <dgm:spPr/>
      <dgm:t>
        <a:bodyPr/>
        <a:lstStyle/>
        <a:p>
          <a:endParaRPr lang="en-US"/>
        </a:p>
      </dgm:t>
    </dgm:pt>
    <dgm:pt modelId="{0648C2F4-4B01-4E9C-B084-0CEE131C6E1E}" type="sibTrans" cxnId="{74CA5C0E-A473-4F38-80FF-869E1B6FCC73}">
      <dgm:prSet/>
      <dgm:spPr/>
      <dgm:t>
        <a:bodyPr/>
        <a:lstStyle/>
        <a:p>
          <a:endParaRPr lang="en-US"/>
        </a:p>
      </dgm:t>
    </dgm:pt>
    <dgm:pt modelId="{7E8168E1-D526-4E0B-B439-70AA5089959A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Has earned a total of $308 million over his 11 films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FB91C6E-013A-4853-ABE3-9F6279541DBB}" type="parTrans" cxnId="{C0A8596A-4C4B-44BA-B47D-91114C4B8DF4}">
      <dgm:prSet/>
      <dgm:spPr/>
      <dgm:t>
        <a:bodyPr/>
        <a:lstStyle/>
        <a:p>
          <a:endParaRPr lang="en-US"/>
        </a:p>
      </dgm:t>
    </dgm:pt>
    <dgm:pt modelId="{DC610C92-3663-40D0-B759-D3D590490DFA}" type="sibTrans" cxnId="{C0A8596A-4C4B-44BA-B47D-91114C4B8DF4}">
      <dgm:prSet/>
      <dgm:spPr/>
      <dgm:t>
        <a:bodyPr/>
        <a:lstStyle/>
        <a:p>
          <a:endParaRPr lang="en-US"/>
        </a:p>
      </dgm:t>
    </dgm:pt>
    <dgm:pt modelId="{25A5407C-96F5-490E-B48E-1379C0B28FD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Actors</a:t>
          </a:r>
          <a:endParaRPr lang="en-US">
            <a:latin typeface="Goudy Old Style Extrabold" panose="02040702050305020303" pitchFamily="18" charset="0"/>
          </a:endParaRPr>
        </a:p>
      </dgm:t>
    </dgm:pt>
    <dgm:pt modelId="{E173396F-F4CB-4D9D-B97B-EA3961EDE05A}" type="parTrans" cxnId="{5A62D09E-CD59-41C2-99D2-D44DB8D49903}">
      <dgm:prSet/>
      <dgm:spPr/>
      <dgm:t>
        <a:bodyPr/>
        <a:lstStyle/>
        <a:p>
          <a:endParaRPr lang="en-US"/>
        </a:p>
      </dgm:t>
    </dgm:pt>
    <dgm:pt modelId="{72CF1735-5696-424C-8AB3-4B8ED85C5701}" type="sibTrans" cxnId="{5A62D09E-CD59-41C2-99D2-D44DB8D49903}">
      <dgm:prSet/>
      <dgm:spPr/>
      <dgm:t>
        <a:bodyPr/>
        <a:lstStyle/>
        <a:p>
          <a:endParaRPr lang="en-US"/>
        </a:p>
      </dgm:t>
    </dgm:pt>
    <dgm:pt modelId="{6B479F1F-0975-4B91-B8E7-62AC59C10A36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Known for amazing ensemble casts across all his movies.</a:t>
          </a:r>
        </a:p>
      </dgm:t>
    </dgm:pt>
    <dgm:pt modelId="{8C788A9A-47FE-4BEC-B9A0-65A4F3605680}" type="parTrans" cxnId="{6EAC4422-83B5-44CF-93EC-33BC843F8430}">
      <dgm:prSet/>
      <dgm:spPr/>
      <dgm:t>
        <a:bodyPr/>
        <a:lstStyle/>
        <a:p>
          <a:endParaRPr lang="en-US"/>
        </a:p>
      </dgm:t>
    </dgm:pt>
    <dgm:pt modelId="{2877356E-EF38-4A74-B184-E1DC25C5CE79}" type="sibTrans" cxnId="{6EAC4422-83B5-44CF-93EC-33BC843F8430}">
      <dgm:prSet/>
      <dgm:spPr/>
      <dgm:t>
        <a:bodyPr/>
        <a:lstStyle/>
        <a:p>
          <a:endParaRPr lang="en-US"/>
        </a:p>
      </dgm:t>
    </dgm:pt>
    <dgm:pt modelId="{5F6DB3F3-2CEF-46A6-ABDC-5F24B8EFFB54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Taking out the animated features, he has still earned $255 million at the box office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D9709B4-9F37-48A0-AF2D-3E76D0FD0793}" type="parTrans" cxnId="{BA3A5156-C1FB-4521-9E54-1F54CBE895EF}">
      <dgm:prSet/>
      <dgm:spPr/>
      <dgm:t>
        <a:bodyPr/>
        <a:lstStyle/>
        <a:p>
          <a:endParaRPr lang="en-US"/>
        </a:p>
      </dgm:t>
    </dgm:pt>
    <dgm:pt modelId="{08C5257F-3216-4506-99F9-44A6DF27283F}" type="sibTrans" cxnId="{BA3A5156-C1FB-4521-9E54-1F54CBE895EF}">
      <dgm:prSet/>
      <dgm:spPr/>
      <dgm:t>
        <a:bodyPr/>
        <a:lstStyle/>
        <a:p>
          <a:endParaRPr lang="en-US"/>
        </a:p>
      </dgm:t>
    </dgm:pt>
    <dgm:pt modelId="{90B427B7-1674-4D59-94E6-5E1582E1C3DE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His average box office return is $27.96 million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189FA20C-0A2D-4257-AB70-05606929641B}" type="parTrans" cxnId="{39C63D91-BCA0-4485-BEFC-0B76E730BDF0}">
      <dgm:prSet/>
      <dgm:spPr/>
      <dgm:t>
        <a:bodyPr/>
        <a:lstStyle/>
        <a:p>
          <a:endParaRPr lang="en-US"/>
        </a:p>
      </dgm:t>
    </dgm:pt>
    <dgm:pt modelId="{5C7358D9-86CA-4121-B745-90CF47619391}" type="sibTrans" cxnId="{39C63D91-BCA0-4485-BEFC-0B76E730BDF0}">
      <dgm:prSet/>
      <dgm:spPr/>
      <dgm:t>
        <a:bodyPr/>
        <a:lstStyle/>
        <a:p>
          <a:endParaRPr lang="en-US"/>
        </a:p>
      </dgm:t>
    </dgm:pt>
    <dgm:pt modelId="{AEDEC6AD-BB74-4145-9451-E0FA384C52CA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The film that made the most was </a:t>
          </a:r>
          <a:r>
            <a:rPr lang="en-US" i="1" dirty="0">
              <a:latin typeface="Goudy Old Style Extrabold" panose="02040702050305020303" pitchFamily="18" charset="0"/>
            </a:rPr>
            <a:t>The Grand Budapest Hotel</a:t>
          </a:r>
          <a:r>
            <a:rPr lang="en-US" dirty="0">
              <a:latin typeface="Goudy Old Style Extrabold" panose="02040702050305020303" pitchFamily="18" charset="0"/>
            </a:rPr>
            <a:t> with $59.1 million</a:t>
          </a:r>
        </a:p>
      </dgm:t>
    </dgm:pt>
    <dgm:pt modelId="{F7D9C197-A079-448C-956C-F3F65E989420}" type="parTrans" cxnId="{C889276D-15B3-4646-86B8-9CAC219156A7}">
      <dgm:prSet/>
      <dgm:spPr/>
      <dgm:t>
        <a:bodyPr/>
        <a:lstStyle/>
        <a:p>
          <a:endParaRPr lang="en-US"/>
        </a:p>
      </dgm:t>
    </dgm:pt>
    <dgm:pt modelId="{DD5C4207-679F-4102-9E47-2CECEB368A5D}" type="sibTrans" cxnId="{C889276D-15B3-4646-86B8-9CAC219156A7}">
      <dgm:prSet/>
      <dgm:spPr/>
      <dgm:t>
        <a:bodyPr/>
        <a:lstStyle/>
        <a:p>
          <a:endParaRPr lang="en-US"/>
        </a:p>
      </dgm:t>
    </dgm:pt>
    <dgm:pt modelId="{08CD7E8C-DC00-4E7A-9D95-0CB727E6C135}">
      <dgm:prSet/>
      <dgm:spPr/>
      <dgm:t>
        <a:bodyPr/>
        <a:lstStyle/>
        <a:p>
          <a:r>
            <a:rPr lang="en-US" i="1" dirty="0">
              <a:latin typeface="Goudy Old Style Extrabold" panose="02040702050305020303" pitchFamily="18" charset="0"/>
            </a:rPr>
            <a:t>Bottle Rocket </a:t>
          </a:r>
          <a:r>
            <a:rPr lang="en-US" dirty="0">
              <a:latin typeface="Goudy Old Style Extrabold" panose="02040702050305020303" pitchFamily="18" charset="0"/>
            </a:rPr>
            <a:t>made the least with $488.6 thousand</a:t>
          </a:r>
        </a:p>
      </dgm:t>
    </dgm:pt>
    <dgm:pt modelId="{57060291-4ED0-4B02-B17B-9EBF3B6E3AAB}" type="parTrans" cxnId="{1E88F693-219F-47A9-83E9-E801A74245D8}">
      <dgm:prSet/>
      <dgm:spPr/>
      <dgm:t>
        <a:bodyPr/>
        <a:lstStyle/>
        <a:p>
          <a:endParaRPr lang="en-US"/>
        </a:p>
      </dgm:t>
    </dgm:pt>
    <dgm:pt modelId="{5F2D7786-4196-46C7-B5E2-114E364F9848}" type="sibTrans" cxnId="{1E88F693-219F-47A9-83E9-E801A74245D8}">
      <dgm:prSet/>
      <dgm:spPr/>
      <dgm:t>
        <a:bodyPr/>
        <a:lstStyle/>
        <a:p>
          <a:endParaRPr lang="en-US"/>
        </a:p>
      </dgm:t>
    </dgm:pt>
    <dgm:pt modelId="{F86BDEDE-C104-4F3C-8BE2-071D84896A23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Frequently collaborates with Bill Murray, Jason Schwartzman, Adrien Brody, Owen Wilson, and Edward Norton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3D7DCFC-415F-40B4-834E-5A87373A2CE5}" type="parTrans" cxnId="{29723077-B03F-4186-BCFF-F44E8913D7E9}">
      <dgm:prSet/>
      <dgm:spPr/>
      <dgm:t>
        <a:bodyPr/>
        <a:lstStyle/>
        <a:p>
          <a:endParaRPr lang="en-US"/>
        </a:p>
      </dgm:t>
    </dgm:pt>
    <dgm:pt modelId="{2E84E803-4DBA-4EB4-AB0C-8B5817452D43}" type="sibTrans" cxnId="{29723077-B03F-4186-BCFF-F44E8913D7E9}">
      <dgm:prSet/>
      <dgm:spPr/>
      <dgm:t>
        <a:bodyPr/>
        <a:lstStyle/>
        <a:p>
          <a:endParaRPr lang="en-US"/>
        </a:p>
      </dgm:t>
    </dgm:pt>
    <dgm:pt modelId="{45DF5EF0-1316-4E1B-853A-2108C1D689F9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Murray and Schwartzman appear in the most of his films</a:t>
          </a:r>
        </a:p>
      </dgm:t>
    </dgm:pt>
    <dgm:pt modelId="{E7E3763C-5C4B-4DA8-AECE-6551E090A698}" type="parTrans" cxnId="{F06863A0-2852-40C0-8235-F19A803D1127}">
      <dgm:prSet/>
      <dgm:spPr/>
      <dgm:t>
        <a:bodyPr/>
        <a:lstStyle/>
        <a:p>
          <a:endParaRPr lang="en-US"/>
        </a:p>
      </dgm:t>
    </dgm:pt>
    <dgm:pt modelId="{F5CE3E8E-E59A-4CCE-9FF0-4701767229B2}" type="sibTrans" cxnId="{F06863A0-2852-40C0-8235-F19A803D1127}">
      <dgm:prSet/>
      <dgm:spPr/>
      <dgm:t>
        <a:bodyPr/>
        <a:lstStyle/>
        <a:p>
          <a:endParaRPr lang="en-US"/>
        </a:p>
      </dgm:t>
    </dgm:pt>
    <dgm:pt modelId="{468E0A2F-0752-47B0-8864-3D88D9E0443B}" type="pres">
      <dgm:prSet presAssocID="{73DEA412-4648-4F0D-92C0-BBE89313FF44}" presName="linear" presStyleCnt="0">
        <dgm:presLayoutVars>
          <dgm:animLvl val="lvl"/>
          <dgm:resizeHandles val="exact"/>
        </dgm:presLayoutVars>
      </dgm:prSet>
      <dgm:spPr/>
    </dgm:pt>
    <dgm:pt modelId="{37F8F7A8-9288-43AC-89F9-F08E6F9A8EEC}" type="pres">
      <dgm:prSet presAssocID="{503CD433-F1ED-4E16-BD7C-AA8A27B6F87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FBE5CB0-E0E6-42D1-996D-EE8D65CF42C9}" type="pres">
      <dgm:prSet presAssocID="{503CD433-F1ED-4E16-BD7C-AA8A27B6F876}" presName="childText" presStyleLbl="revTx" presStyleIdx="0" presStyleCnt="2">
        <dgm:presLayoutVars>
          <dgm:bulletEnabled val="1"/>
        </dgm:presLayoutVars>
      </dgm:prSet>
      <dgm:spPr/>
    </dgm:pt>
    <dgm:pt modelId="{2EFC05E1-FE2E-4984-A6CF-19CEDD11104F}" type="pres">
      <dgm:prSet presAssocID="{25A5407C-96F5-490E-B48E-1379C0B28FD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65907BB-957F-4E41-9C37-6F6381E90CD7}" type="pres">
      <dgm:prSet presAssocID="{25A5407C-96F5-490E-B48E-1379C0B28FD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4CA5C0E-A473-4F38-80FF-869E1B6FCC73}" srcId="{73DEA412-4648-4F0D-92C0-BBE89313FF44}" destId="{503CD433-F1ED-4E16-BD7C-AA8A27B6F876}" srcOrd="0" destOrd="0" parTransId="{4617CFF5-E553-42EE-B8DB-35EDAEC9E7B7}" sibTransId="{0648C2F4-4B01-4E9C-B084-0CEE131C6E1E}"/>
    <dgm:cxn modelId="{E525DE13-68AB-4B39-9074-DFC3DD26E67D}" type="presOf" srcId="{5F6DB3F3-2CEF-46A6-ABDC-5F24B8EFFB54}" destId="{1FBE5CB0-E0E6-42D1-996D-EE8D65CF42C9}" srcOrd="0" destOrd="1" presId="urn:microsoft.com/office/officeart/2005/8/layout/vList2"/>
    <dgm:cxn modelId="{6EAC4422-83B5-44CF-93EC-33BC843F8430}" srcId="{25A5407C-96F5-490E-B48E-1379C0B28FDE}" destId="{6B479F1F-0975-4B91-B8E7-62AC59C10A36}" srcOrd="0" destOrd="0" parTransId="{8C788A9A-47FE-4BEC-B9A0-65A4F3605680}" sibTransId="{2877356E-EF38-4A74-B184-E1DC25C5CE79}"/>
    <dgm:cxn modelId="{8C246624-8B25-40B3-A447-B352C25C5DAC}" type="presOf" srcId="{45DF5EF0-1316-4E1B-853A-2108C1D689F9}" destId="{B65907BB-957F-4E41-9C37-6F6381E90CD7}" srcOrd="0" destOrd="2" presId="urn:microsoft.com/office/officeart/2005/8/layout/vList2"/>
    <dgm:cxn modelId="{64AD9D25-F577-40DE-ACCC-FC5370DDE738}" type="presOf" srcId="{F86BDEDE-C104-4F3C-8BE2-071D84896A23}" destId="{B65907BB-957F-4E41-9C37-6F6381E90CD7}" srcOrd="0" destOrd="1" presId="urn:microsoft.com/office/officeart/2005/8/layout/vList2"/>
    <dgm:cxn modelId="{B7F75A66-617C-484C-ACF5-CBF943CE0DAD}" type="presOf" srcId="{AEDEC6AD-BB74-4145-9451-E0FA384C52CA}" destId="{1FBE5CB0-E0E6-42D1-996D-EE8D65CF42C9}" srcOrd="0" destOrd="3" presId="urn:microsoft.com/office/officeart/2005/8/layout/vList2"/>
    <dgm:cxn modelId="{A5B73A47-53E2-4F96-967F-EEB4C5F2C3D6}" type="presOf" srcId="{7E8168E1-D526-4E0B-B439-70AA5089959A}" destId="{1FBE5CB0-E0E6-42D1-996D-EE8D65CF42C9}" srcOrd="0" destOrd="0" presId="urn:microsoft.com/office/officeart/2005/8/layout/vList2"/>
    <dgm:cxn modelId="{0138EA49-7C6B-41AD-AC21-575523920DCD}" type="presOf" srcId="{90B427B7-1674-4D59-94E6-5E1582E1C3DE}" destId="{1FBE5CB0-E0E6-42D1-996D-EE8D65CF42C9}" srcOrd="0" destOrd="2" presId="urn:microsoft.com/office/officeart/2005/8/layout/vList2"/>
    <dgm:cxn modelId="{C0A8596A-4C4B-44BA-B47D-91114C4B8DF4}" srcId="{503CD433-F1ED-4E16-BD7C-AA8A27B6F876}" destId="{7E8168E1-D526-4E0B-B439-70AA5089959A}" srcOrd="0" destOrd="0" parTransId="{6FB91C6E-013A-4853-ABE3-9F6279541DBB}" sibTransId="{DC610C92-3663-40D0-B759-D3D590490DFA}"/>
    <dgm:cxn modelId="{F1D88C4C-F0A4-46A0-A68E-D3E01E196795}" type="presOf" srcId="{25A5407C-96F5-490E-B48E-1379C0B28FDE}" destId="{2EFC05E1-FE2E-4984-A6CF-19CEDD11104F}" srcOrd="0" destOrd="0" presId="urn:microsoft.com/office/officeart/2005/8/layout/vList2"/>
    <dgm:cxn modelId="{C889276D-15B3-4646-86B8-9CAC219156A7}" srcId="{503CD433-F1ED-4E16-BD7C-AA8A27B6F876}" destId="{AEDEC6AD-BB74-4145-9451-E0FA384C52CA}" srcOrd="2" destOrd="0" parTransId="{F7D9C197-A079-448C-956C-F3F65E989420}" sibTransId="{DD5C4207-679F-4102-9E47-2CECEB368A5D}"/>
    <dgm:cxn modelId="{BA3A5156-C1FB-4521-9E54-1F54CBE895EF}" srcId="{7E8168E1-D526-4E0B-B439-70AA5089959A}" destId="{5F6DB3F3-2CEF-46A6-ABDC-5F24B8EFFB54}" srcOrd="0" destOrd="0" parTransId="{ED9709B4-9F37-48A0-AF2D-3E76D0FD0793}" sibTransId="{08C5257F-3216-4506-99F9-44A6DF27283F}"/>
    <dgm:cxn modelId="{29723077-B03F-4186-BCFF-F44E8913D7E9}" srcId="{6B479F1F-0975-4B91-B8E7-62AC59C10A36}" destId="{F86BDEDE-C104-4F3C-8BE2-071D84896A23}" srcOrd="0" destOrd="0" parTransId="{F3D7DCFC-415F-40B4-834E-5A87373A2CE5}" sibTransId="{2E84E803-4DBA-4EB4-AB0C-8B5817452D43}"/>
    <dgm:cxn modelId="{A8A3BE89-4BE4-413F-ABCA-BF54B1879596}" type="presOf" srcId="{503CD433-F1ED-4E16-BD7C-AA8A27B6F876}" destId="{37F8F7A8-9288-43AC-89F9-F08E6F9A8EEC}" srcOrd="0" destOrd="0" presId="urn:microsoft.com/office/officeart/2005/8/layout/vList2"/>
    <dgm:cxn modelId="{39C63D91-BCA0-4485-BEFC-0B76E730BDF0}" srcId="{503CD433-F1ED-4E16-BD7C-AA8A27B6F876}" destId="{90B427B7-1674-4D59-94E6-5E1582E1C3DE}" srcOrd="1" destOrd="0" parTransId="{189FA20C-0A2D-4257-AB70-05606929641B}" sibTransId="{5C7358D9-86CA-4121-B745-90CF47619391}"/>
    <dgm:cxn modelId="{1E88F693-219F-47A9-83E9-E801A74245D8}" srcId="{503CD433-F1ED-4E16-BD7C-AA8A27B6F876}" destId="{08CD7E8C-DC00-4E7A-9D95-0CB727E6C135}" srcOrd="3" destOrd="0" parTransId="{57060291-4ED0-4B02-B17B-9EBF3B6E3AAB}" sibTransId="{5F2D7786-4196-46C7-B5E2-114E364F9848}"/>
    <dgm:cxn modelId="{34489795-C8D1-40CA-84AF-61DD46A9ECF8}" type="presOf" srcId="{08CD7E8C-DC00-4E7A-9D95-0CB727E6C135}" destId="{1FBE5CB0-E0E6-42D1-996D-EE8D65CF42C9}" srcOrd="0" destOrd="4" presId="urn:microsoft.com/office/officeart/2005/8/layout/vList2"/>
    <dgm:cxn modelId="{5A62D09E-CD59-41C2-99D2-D44DB8D49903}" srcId="{73DEA412-4648-4F0D-92C0-BBE89313FF44}" destId="{25A5407C-96F5-490E-B48E-1379C0B28FDE}" srcOrd="1" destOrd="0" parTransId="{E173396F-F4CB-4D9D-B97B-EA3961EDE05A}" sibTransId="{72CF1735-5696-424C-8AB3-4B8ED85C5701}"/>
    <dgm:cxn modelId="{F06863A0-2852-40C0-8235-F19A803D1127}" srcId="{F86BDEDE-C104-4F3C-8BE2-071D84896A23}" destId="{45DF5EF0-1316-4E1B-853A-2108C1D689F9}" srcOrd="0" destOrd="0" parTransId="{E7E3763C-5C4B-4DA8-AECE-6551E090A698}" sibTransId="{F5CE3E8E-E59A-4CCE-9FF0-4701767229B2}"/>
    <dgm:cxn modelId="{D01F03C5-BE29-48BB-AD78-B51BF67026F1}" type="presOf" srcId="{6B479F1F-0975-4B91-B8E7-62AC59C10A36}" destId="{B65907BB-957F-4E41-9C37-6F6381E90CD7}" srcOrd="0" destOrd="0" presId="urn:microsoft.com/office/officeart/2005/8/layout/vList2"/>
    <dgm:cxn modelId="{AC75A1CE-985C-46E5-9EEE-7071EFA15068}" type="presOf" srcId="{73DEA412-4648-4F0D-92C0-BBE89313FF44}" destId="{468E0A2F-0752-47B0-8864-3D88D9E0443B}" srcOrd="0" destOrd="0" presId="urn:microsoft.com/office/officeart/2005/8/layout/vList2"/>
    <dgm:cxn modelId="{D9CE8D99-2E1C-4CA1-8198-F94C3945F3C9}" type="presParOf" srcId="{468E0A2F-0752-47B0-8864-3D88D9E0443B}" destId="{37F8F7A8-9288-43AC-89F9-F08E6F9A8EEC}" srcOrd="0" destOrd="0" presId="urn:microsoft.com/office/officeart/2005/8/layout/vList2"/>
    <dgm:cxn modelId="{A3AB698D-A35A-4EC3-A476-CDEE00005996}" type="presParOf" srcId="{468E0A2F-0752-47B0-8864-3D88D9E0443B}" destId="{1FBE5CB0-E0E6-42D1-996D-EE8D65CF42C9}" srcOrd="1" destOrd="0" presId="urn:microsoft.com/office/officeart/2005/8/layout/vList2"/>
    <dgm:cxn modelId="{BEF27138-5DF2-4C43-B431-D5161189F1AF}" type="presParOf" srcId="{468E0A2F-0752-47B0-8864-3D88D9E0443B}" destId="{2EFC05E1-FE2E-4984-A6CF-19CEDD11104F}" srcOrd="2" destOrd="0" presId="urn:microsoft.com/office/officeart/2005/8/layout/vList2"/>
    <dgm:cxn modelId="{F6192CAC-3102-4970-8732-4ADC321F06FC}" type="presParOf" srcId="{468E0A2F-0752-47B0-8864-3D88D9E0443B}" destId="{B65907BB-957F-4E41-9C37-6F6381E90CD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9C3CA5E-6594-4BCA-A214-A91BFC06F1F7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Motion Picture Association of America (MPAA)</a:t>
          </a:r>
          <a:endParaRPr lang="en-US">
            <a:latin typeface="Goudy Old Style Extrabold" panose="02040702050305020303" pitchFamily="18" charset="0"/>
          </a:endParaRPr>
        </a:p>
      </dgm:t>
    </dgm:pt>
    <dgm:pt modelId="{E3FCE2C1-89D3-4BE5-883B-DDDC81C6C497}" type="parTrans" cxnId="{D7A5D934-41FF-49F4-8900-D86623AB39CD}">
      <dgm:prSet/>
      <dgm:spPr/>
      <dgm:t>
        <a:bodyPr/>
        <a:lstStyle/>
        <a:p>
          <a:endParaRPr lang="en-US"/>
        </a:p>
      </dgm:t>
    </dgm:pt>
    <dgm:pt modelId="{EDA93500-ED7D-4CF4-A1ED-2D7761CB98A5}" type="sibTrans" cxnId="{D7A5D934-41FF-49F4-8900-D86623AB39CD}">
      <dgm:prSet/>
      <dgm:spPr/>
      <dgm:t>
        <a:bodyPr/>
        <a:lstStyle/>
        <a:p>
          <a:endParaRPr lang="en-US"/>
        </a:p>
      </dgm:t>
    </dgm:pt>
    <dgm:pt modelId="{E94EAFB5-B6E4-4962-B92E-B61BA02A6B6C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Paul Thomas Anderson’s films are all rated “R” due to the various adult themes he uses his films to explore</a:t>
          </a:r>
          <a:endParaRPr lang="en-US">
            <a:latin typeface="Goudy Old Style Extrabold" panose="02040702050305020303" pitchFamily="18" charset="0"/>
          </a:endParaRPr>
        </a:p>
      </dgm:t>
    </dgm:pt>
    <dgm:pt modelId="{0943EA38-8052-489F-A0A3-B2DE4CF1DE30}" type="parTrans" cxnId="{8A15DFA9-2C6E-410F-8B5C-B8691F9D34EB}">
      <dgm:prSet/>
      <dgm:spPr/>
      <dgm:t>
        <a:bodyPr/>
        <a:lstStyle/>
        <a:p>
          <a:endParaRPr lang="en-US"/>
        </a:p>
      </dgm:t>
    </dgm:pt>
    <dgm:pt modelId="{43F59FB5-9551-454D-942F-2516A262DFCB}" type="sibTrans" cxnId="{8A15DFA9-2C6E-410F-8B5C-B8691F9D34EB}">
      <dgm:prSet/>
      <dgm:spPr/>
      <dgm:t>
        <a:bodyPr/>
        <a:lstStyle/>
        <a:p>
          <a:endParaRPr lang="en-US"/>
        </a:p>
      </dgm:t>
    </dgm:pt>
    <dgm:pt modelId="{9CAF0098-A52F-4E5F-BFF9-B5DB7B4B1881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Drug-use, violence, sex, strong language, nudity, etc</a:t>
          </a:r>
          <a:endParaRPr lang="en-US">
            <a:latin typeface="Goudy Old Style Extrabold" panose="02040702050305020303" pitchFamily="18" charset="0"/>
          </a:endParaRPr>
        </a:p>
      </dgm:t>
    </dgm:pt>
    <dgm:pt modelId="{2D4A9F3A-E965-40E7-A739-E8B50703F02B}" type="parTrans" cxnId="{A0047AC4-57EE-473C-92C0-D89A717FCCA7}">
      <dgm:prSet/>
      <dgm:spPr/>
      <dgm:t>
        <a:bodyPr/>
        <a:lstStyle/>
        <a:p>
          <a:endParaRPr lang="en-US"/>
        </a:p>
      </dgm:t>
    </dgm:pt>
    <dgm:pt modelId="{5AF0F785-F827-460E-A393-C9A962C2804A}" type="sibTrans" cxnId="{A0047AC4-57EE-473C-92C0-D89A717FCCA7}">
      <dgm:prSet/>
      <dgm:spPr/>
      <dgm:t>
        <a:bodyPr/>
        <a:lstStyle/>
        <a:p>
          <a:endParaRPr lang="en-US"/>
        </a:p>
      </dgm:t>
    </dgm:pt>
    <dgm:pt modelId="{D856A6C4-CCA4-4AD5-A57F-488FA1F559C4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Wes Anderson’s films are a bit more diverse when it comes to rating</a:t>
          </a:r>
          <a:endParaRPr lang="en-US">
            <a:latin typeface="Goudy Old Style Extrabold" panose="02040702050305020303" pitchFamily="18" charset="0"/>
          </a:endParaRPr>
        </a:p>
      </dgm:t>
    </dgm:pt>
    <dgm:pt modelId="{E76BFB29-FA14-4E33-AB95-268AE12EEE8D}" type="parTrans" cxnId="{EE68BD7D-F64F-4437-B648-47317C2ED353}">
      <dgm:prSet/>
      <dgm:spPr/>
      <dgm:t>
        <a:bodyPr/>
        <a:lstStyle/>
        <a:p>
          <a:endParaRPr lang="en-US"/>
        </a:p>
      </dgm:t>
    </dgm:pt>
    <dgm:pt modelId="{A327D14A-35F5-4AA7-8323-18E86C2F4CB5}" type="sibTrans" cxnId="{EE68BD7D-F64F-4437-B648-47317C2ED353}">
      <dgm:prSet/>
      <dgm:spPr/>
      <dgm:t>
        <a:bodyPr/>
        <a:lstStyle/>
        <a:p>
          <a:endParaRPr lang="en-US"/>
        </a:p>
      </dgm:t>
    </dgm:pt>
    <dgm:pt modelId="{AB053C4F-F445-4C32-A032-0570AE4D16B9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He has one film that is “PG”, three that are “PG-13”, and the rest that are “R”</a:t>
          </a:r>
          <a:endParaRPr lang="en-US">
            <a:latin typeface="Goudy Old Style Extrabold" panose="02040702050305020303" pitchFamily="18" charset="0"/>
          </a:endParaRPr>
        </a:p>
      </dgm:t>
    </dgm:pt>
    <dgm:pt modelId="{3DDD4441-89E0-4F54-849F-10B21EB3D4BF}" type="parTrans" cxnId="{66C0C540-80F9-48D5-9DE1-84444A9B56B9}">
      <dgm:prSet/>
      <dgm:spPr/>
      <dgm:t>
        <a:bodyPr/>
        <a:lstStyle/>
        <a:p>
          <a:endParaRPr lang="en-US"/>
        </a:p>
      </dgm:t>
    </dgm:pt>
    <dgm:pt modelId="{01FD53CD-624D-48C4-B9C4-CE1FD1183CAE}" type="sibTrans" cxnId="{66C0C540-80F9-48D5-9DE1-84444A9B56B9}">
      <dgm:prSet/>
      <dgm:spPr/>
      <dgm:t>
        <a:bodyPr/>
        <a:lstStyle/>
        <a:p>
          <a:endParaRPr lang="en-US"/>
        </a:p>
      </dgm:t>
    </dgm:pt>
    <dgm:pt modelId="{E4465169-53F4-4965-85D9-9FC683215AA4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various tones and style of humor and themes he likes to approach give him these more variable ratings</a:t>
          </a:r>
          <a:endParaRPr lang="en-US">
            <a:latin typeface="Goudy Old Style Extrabold" panose="02040702050305020303" pitchFamily="18" charset="0"/>
          </a:endParaRPr>
        </a:p>
      </dgm:t>
    </dgm:pt>
    <dgm:pt modelId="{FFBB9074-CFC2-4FAD-AFA6-E106530C96F7}" type="parTrans" cxnId="{D330B768-70A5-44CA-AA90-434ED0CA0797}">
      <dgm:prSet/>
      <dgm:spPr/>
      <dgm:t>
        <a:bodyPr/>
        <a:lstStyle/>
        <a:p>
          <a:endParaRPr lang="en-US"/>
        </a:p>
      </dgm:t>
    </dgm:pt>
    <dgm:pt modelId="{0A61389D-791B-4E24-AF10-88110F94436B}" type="sibTrans" cxnId="{D330B768-70A5-44CA-AA90-434ED0CA0797}">
      <dgm:prSet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Wes edges out Paul here with his two animated features leading to him being more prolific, however they both only have nine live-action with both releasing their tenth live-action films this year.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EE11ECC-A583-4A62-BA57-999B4FF2F1BA}" type="pres">
      <dgm:prSet presAssocID="{09C3CA5E-6594-4BCA-A214-A91BFC06F1F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D9E341A-DA4D-4656-AC56-F0A8FF59F309}" type="pres">
      <dgm:prSet presAssocID="{09C3CA5E-6594-4BCA-A214-A91BFC06F1F7}" presName="childText" presStyleLbl="revTx" presStyleIdx="0" presStyleCnt="2">
        <dgm:presLayoutVars>
          <dgm:bulletEnabled val="1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B39D00E-EEDF-49AC-BD41-22505C393219}" type="presOf" srcId="{E94EAFB5-B6E4-4962-B92E-B61BA02A6B6C}" destId="{BD9E341A-DA4D-4656-AC56-F0A8FF59F309}" srcOrd="0" destOrd="0" presId="urn:microsoft.com/office/officeart/2005/8/layout/vList2"/>
    <dgm:cxn modelId="{D4EDA220-CE1E-47B7-8BE8-F650C63809C0}" type="presOf" srcId="{E4465169-53F4-4965-85D9-9FC683215AA4}" destId="{BD9E341A-DA4D-4656-AC56-F0A8FF59F309}" srcOrd="0" destOrd="4" presId="urn:microsoft.com/office/officeart/2005/8/layout/vList2"/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D7A5D934-41FF-49F4-8900-D86623AB39CD}" srcId="{3EF8DA85-64EC-4D2A-9906-BBB734856DC3}" destId="{09C3CA5E-6594-4BCA-A214-A91BFC06F1F7}" srcOrd="0" destOrd="0" parTransId="{E3FCE2C1-89D3-4BE5-883B-DDDC81C6C497}" sibTransId="{EDA93500-ED7D-4CF4-A1ED-2D7761CB98A5}"/>
    <dgm:cxn modelId="{66C0C540-80F9-48D5-9DE1-84444A9B56B9}" srcId="{D856A6C4-CCA4-4AD5-A57F-488FA1F559C4}" destId="{AB053C4F-F445-4C32-A032-0570AE4D16B9}" srcOrd="0" destOrd="0" parTransId="{3DDD4441-89E0-4F54-849F-10B21EB3D4BF}" sibTransId="{01FD53CD-624D-48C4-B9C4-CE1FD1183CAE}"/>
    <dgm:cxn modelId="{CF29C146-7B53-4467-AA36-573831A24541}" type="presOf" srcId="{AB053C4F-F445-4C32-A032-0570AE4D16B9}" destId="{BD9E341A-DA4D-4656-AC56-F0A8FF59F309}" srcOrd="0" destOrd="3" presId="urn:microsoft.com/office/officeart/2005/8/layout/vList2"/>
    <dgm:cxn modelId="{D330B768-70A5-44CA-AA90-434ED0CA0797}" srcId="{AB053C4F-F445-4C32-A032-0570AE4D16B9}" destId="{E4465169-53F4-4965-85D9-9FC683215AA4}" srcOrd="0" destOrd="0" parTransId="{FFBB9074-CFC2-4FAD-AFA6-E106530C96F7}" sibTransId="{0A61389D-791B-4E24-AF10-88110F94436B}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EE68BD7D-F64F-4437-B648-47317C2ED353}" srcId="{09C3CA5E-6594-4BCA-A214-A91BFC06F1F7}" destId="{D856A6C4-CCA4-4AD5-A57F-488FA1F559C4}" srcOrd="1" destOrd="0" parTransId="{E76BFB29-FA14-4E33-AB95-268AE12EEE8D}" sibTransId="{A327D14A-35F5-4AA7-8323-18E86C2F4CB5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AC43A92-F225-442C-8096-DE30D1CAFA25}" type="presOf" srcId="{D856A6C4-CCA4-4AD5-A57F-488FA1F559C4}" destId="{BD9E341A-DA4D-4656-AC56-F0A8FF59F309}" srcOrd="0" destOrd="2" presId="urn:microsoft.com/office/officeart/2005/8/layout/vList2"/>
    <dgm:cxn modelId="{2FB94796-E7E3-4E71-BBB2-8C98B64D8A39}" type="presOf" srcId="{9CAF0098-A52F-4E5F-BFF9-B5DB7B4B1881}" destId="{BD9E341A-DA4D-4656-AC56-F0A8FF59F309}" srcOrd="0" destOrd="1" presId="urn:microsoft.com/office/officeart/2005/8/layout/vList2"/>
    <dgm:cxn modelId="{8A15DFA9-2C6E-410F-8B5C-B8691F9D34EB}" srcId="{09C3CA5E-6594-4BCA-A214-A91BFC06F1F7}" destId="{E94EAFB5-B6E4-4962-B92E-B61BA02A6B6C}" srcOrd="0" destOrd="0" parTransId="{0943EA38-8052-489F-A0A3-B2DE4CF1DE30}" sibTransId="{43F59FB5-9551-454D-942F-2516A262DFCB}"/>
    <dgm:cxn modelId="{A0047AC4-57EE-473C-92C0-D89A717FCCA7}" srcId="{E94EAFB5-B6E4-4962-B92E-B61BA02A6B6C}" destId="{9CAF0098-A52F-4E5F-BFF9-B5DB7B4B1881}" srcOrd="0" destOrd="0" parTransId="{2D4A9F3A-E965-40E7-A739-E8B50703F02B}" sibTransId="{5AF0F785-F827-460E-A393-C9A962C2804A}"/>
    <dgm:cxn modelId="{35FE29D2-5768-4245-B082-9B08B136A3BF}" srcId="{3EF8DA85-64EC-4D2A-9906-BBB734856DC3}" destId="{9DDC5439-1F08-4BB7-9057-387BFE89E646}" srcOrd="1" destOrd="0" parTransId="{FC7EC42E-C97C-4EA6-BF5B-4CC8CFE087A1}" sibTransId="{37D773D8-DFD5-462F-B262-E1A967526F9B}"/>
    <dgm:cxn modelId="{489C54DF-210F-41B3-BC6A-D47A3434B96F}" type="presOf" srcId="{09C3CA5E-6594-4BCA-A214-A91BFC06F1F7}" destId="{7EE11ECC-A583-4A62-BA57-999B4FF2F1BA}" srcOrd="0" destOrd="0" presId="urn:microsoft.com/office/officeart/2005/8/layout/vList2"/>
    <dgm:cxn modelId="{D8D521FE-1CF3-4CE0-9D72-2400781A184C}" type="presParOf" srcId="{8856F6FD-E305-42CE-8BAF-191C9CF7E6BA}" destId="{7EE11ECC-A583-4A62-BA57-999B4FF2F1BA}" srcOrd="0" destOrd="0" presId="urn:microsoft.com/office/officeart/2005/8/layout/vList2"/>
    <dgm:cxn modelId="{C815C1F0-D499-4555-9244-30A0710044C6}" type="presParOf" srcId="{8856F6FD-E305-42CE-8BAF-191C9CF7E6BA}" destId="{BD9E341A-DA4D-4656-AC56-F0A8FF59F309}" srcOrd="1" destOrd="0" presId="urn:microsoft.com/office/officeart/2005/8/layout/vList2"/>
    <dgm:cxn modelId="{F51B12B8-FD48-4B96-A7D9-A5EE855914BF}" type="presParOf" srcId="{8856F6FD-E305-42CE-8BAF-191C9CF7E6BA}" destId="{7CF7383D-5DCA-40E4-86DA-89590B5685E0}" srcOrd="2" destOrd="0" presId="urn:microsoft.com/office/officeart/2005/8/layout/vList2"/>
    <dgm:cxn modelId="{D556380C-FB53-419A-960C-50D0E10D4FDB}" type="presParOf" srcId="{8856F6FD-E305-42CE-8BAF-191C9CF7E6BA}" destId="{09F63B05-79F4-436D-A675-F02C1046523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9C3CA5E-6594-4BCA-A214-A91BFC06F1F7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Online Ratings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3FCE2C1-89D3-4BE5-883B-DDDC81C6C497}" type="parTrans" cxnId="{D7A5D934-41FF-49F4-8900-D86623AB39C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EDA93500-ED7D-4CF4-A1ED-2D7761CB98A5}" type="sibTrans" cxnId="{D7A5D934-41FF-49F4-8900-D86623AB39C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E94EAFB5-B6E4-4962-B92E-B61BA02A6B6C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They’re both almost equal when it comes to ratings, especially from TMDb and IMDb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0943EA38-8052-489F-A0A3-B2DE4CF1DE30}" type="parTrans" cxnId="{8A15DFA9-2C6E-410F-8B5C-B8691F9D34E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43F59FB5-9551-454D-942F-2516A262DFCB}" type="sibTrans" cxnId="{8A15DFA9-2C6E-410F-8B5C-B8691F9D34E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A7687F99-8042-4C13-88B8-5D9CFEBA1306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Paul has an average TMDb score of 7.26 and Wes has a 7.29 rating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D49957DE-C8B4-4E4D-86AE-F34DEF883608}" type="parTrans" cxnId="{E7DF1754-FD15-4547-925F-DC6A5757BFFF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BC02C79C-5515-4AD6-957B-D685A6211AB7}" type="sibTrans" cxnId="{E7DF1754-FD15-4547-925F-DC6A5757BFFF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12521D38-F846-4F06-B957-05A2A858BBE7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Their highest rated films from </a:t>
          </a:r>
          <a:r>
            <a:rPr lang="en-US" dirty="0" err="1">
              <a:latin typeface="Goudy Old Style Extrabold" panose="02040702050305020303" pitchFamily="18" charset="0"/>
            </a:rPr>
            <a:t>TMDb</a:t>
          </a:r>
          <a:r>
            <a:rPr lang="en-US" dirty="0">
              <a:latin typeface="Goudy Old Style Extrabold" panose="02040702050305020303" pitchFamily="18" charset="0"/>
            </a:rPr>
            <a:t> only have a difference of 0.058 rating with </a:t>
          </a:r>
          <a:r>
            <a:rPr lang="en-US" i="1" dirty="0">
              <a:latin typeface="Goudy Old Style Extrabold" panose="02040702050305020303" pitchFamily="18" charset="0"/>
            </a:rPr>
            <a:t>There Will Be Blood</a:t>
          </a:r>
          <a:r>
            <a:rPr lang="en-US" dirty="0">
              <a:latin typeface="Goudy Old Style Extrabold" panose="02040702050305020303" pitchFamily="18" charset="0"/>
            </a:rPr>
            <a:t> barely edging </a:t>
          </a:r>
          <a:r>
            <a:rPr lang="en-US" i="1" dirty="0">
              <a:latin typeface="Goudy Old Style Extrabold" panose="02040702050305020303" pitchFamily="18" charset="0"/>
            </a:rPr>
            <a:t>The Grand Budapest Hotel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B9BB351-9259-4D34-A991-E049D0BF4149}" type="parTrans" cxnId="{0CD4F3FD-8A92-4A58-BF1D-80C243C5490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5CB4BD1D-C868-42EB-A436-A9D93D1A7FA7}" type="sibTrans" cxnId="{0CD4F3FD-8A92-4A58-BF1D-80C243C5490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180B48D1-D36A-41CF-8AB5-9F2FB6660168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For IMDb, the average rating split is even less, with Paul having a rating of 7.41 and Wes having one of 7.42</a:t>
          </a:r>
        </a:p>
      </dgm:t>
    </dgm:pt>
    <dgm:pt modelId="{A959B98B-BFDF-477E-ABCE-17441E8EA0B2}" type="parTrans" cxnId="{F49581A9-2F6A-4632-8EFC-FD6B8C3D506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25347337-6BE2-45C8-8445-6D210E07190E}" type="sibTrans" cxnId="{F49581A9-2F6A-4632-8EFC-FD6B8C3D506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DCB9E0E5-6F2A-4724-876A-0AC558A9B1BF}">
      <dgm:prSet/>
      <dgm:spPr/>
      <dgm:t>
        <a:bodyPr/>
        <a:lstStyle/>
        <a:p>
          <a:r>
            <a:rPr lang="en-US" i="1" dirty="0">
              <a:latin typeface="Goudy Old Style Extrabold" panose="02040702050305020303" pitchFamily="18" charset="0"/>
            </a:rPr>
            <a:t>There Will Be Blood </a:t>
          </a:r>
          <a:r>
            <a:rPr lang="en-US" dirty="0">
              <a:latin typeface="Goudy Old Style Extrabold" panose="02040702050305020303" pitchFamily="18" charset="0"/>
            </a:rPr>
            <a:t>beats </a:t>
          </a:r>
          <a:r>
            <a:rPr lang="en-US" i="1" dirty="0">
              <a:latin typeface="Goudy Old Style Extrabold" panose="02040702050305020303" pitchFamily="18" charset="0"/>
            </a:rPr>
            <a:t>The Grand Budapest Hotel</a:t>
          </a:r>
          <a:r>
            <a:rPr lang="en-US" dirty="0">
              <a:latin typeface="Goudy Old Style Extrabold" panose="02040702050305020303" pitchFamily="18" charset="0"/>
            </a:rPr>
            <a:t> again but by a difference of 0.1 (8.2 vs 8.1)</a:t>
          </a:r>
        </a:p>
      </dgm:t>
    </dgm:pt>
    <dgm:pt modelId="{8EB1C2FA-E18A-4A01-9007-6818D0184364}" type="parTrans" cxnId="{414A6815-434B-44E0-B869-1B6D522FDF46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70267EA2-0A03-4B03-A3D7-C3A823BD0392}" type="sibTrans" cxnId="{414A6815-434B-44E0-B869-1B6D522FDF46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EE11ECC-A583-4A62-BA57-999B4FF2F1BA}" type="pres">
      <dgm:prSet presAssocID="{09C3CA5E-6594-4BCA-A214-A91BFC06F1F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9E341A-DA4D-4656-AC56-F0A8FF59F309}" type="pres">
      <dgm:prSet presAssocID="{09C3CA5E-6594-4BCA-A214-A91BFC06F1F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C9BFA0A-C674-4FA7-B61F-B6AF2414A980}" type="presOf" srcId="{DCB9E0E5-6F2A-4724-876A-0AC558A9B1BF}" destId="{BD9E341A-DA4D-4656-AC56-F0A8FF59F309}" srcOrd="0" destOrd="4" presId="urn:microsoft.com/office/officeart/2005/8/layout/vList2"/>
    <dgm:cxn modelId="{CB39D00E-EEDF-49AC-BD41-22505C393219}" type="presOf" srcId="{E94EAFB5-B6E4-4962-B92E-B61BA02A6B6C}" destId="{BD9E341A-DA4D-4656-AC56-F0A8FF59F309}" srcOrd="0" destOrd="0" presId="urn:microsoft.com/office/officeart/2005/8/layout/vList2"/>
    <dgm:cxn modelId="{7B8FE710-AA64-471A-9ABC-EFA9BD97E37E}" type="presOf" srcId="{A7687F99-8042-4C13-88B8-5D9CFEBA1306}" destId="{BD9E341A-DA4D-4656-AC56-F0A8FF59F309}" srcOrd="0" destOrd="1" presId="urn:microsoft.com/office/officeart/2005/8/layout/vList2"/>
    <dgm:cxn modelId="{414A6815-434B-44E0-B869-1B6D522FDF46}" srcId="{180B48D1-D36A-41CF-8AB5-9F2FB6660168}" destId="{DCB9E0E5-6F2A-4724-876A-0AC558A9B1BF}" srcOrd="0" destOrd="0" parTransId="{8EB1C2FA-E18A-4A01-9007-6818D0184364}" sibTransId="{70267EA2-0A03-4B03-A3D7-C3A823BD0392}"/>
    <dgm:cxn modelId="{D7A5D934-41FF-49F4-8900-D86623AB39CD}" srcId="{3EF8DA85-64EC-4D2A-9906-BBB734856DC3}" destId="{09C3CA5E-6594-4BCA-A214-A91BFC06F1F7}" srcOrd="0" destOrd="0" parTransId="{E3FCE2C1-89D3-4BE5-883B-DDDC81C6C497}" sibTransId="{EDA93500-ED7D-4CF4-A1ED-2D7761CB98A5}"/>
    <dgm:cxn modelId="{9A701E47-F2F4-4329-B3C8-5F0AD6C912E4}" type="presOf" srcId="{180B48D1-D36A-41CF-8AB5-9F2FB6660168}" destId="{BD9E341A-DA4D-4656-AC56-F0A8FF59F309}" srcOrd="0" destOrd="3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E7DF1754-FD15-4547-925F-DC6A5757BFFF}" srcId="{E94EAFB5-B6E4-4962-B92E-B61BA02A6B6C}" destId="{A7687F99-8042-4C13-88B8-5D9CFEBA1306}" srcOrd="0" destOrd="0" parTransId="{D49957DE-C8B4-4E4D-86AE-F34DEF883608}" sibTransId="{BC02C79C-5515-4AD6-957B-D685A6211AB7}"/>
    <dgm:cxn modelId="{77707A55-8402-423D-BB7F-C3FBD7133A3B}" type="presOf" srcId="{12521D38-F846-4F06-B957-05A2A858BBE7}" destId="{BD9E341A-DA4D-4656-AC56-F0A8FF59F309}" srcOrd="0" destOrd="2" presId="urn:microsoft.com/office/officeart/2005/8/layout/vList2"/>
    <dgm:cxn modelId="{F49581A9-2F6A-4632-8EFC-FD6B8C3D5063}" srcId="{E94EAFB5-B6E4-4962-B92E-B61BA02A6B6C}" destId="{180B48D1-D36A-41CF-8AB5-9F2FB6660168}" srcOrd="1" destOrd="0" parTransId="{A959B98B-BFDF-477E-ABCE-17441E8EA0B2}" sibTransId="{25347337-6BE2-45C8-8445-6D210E07190E}"/>
    <dgm:cxn modelId="{8A15DFA9-2C6E-410F-8B5C-B8691F9D34EB}" srcId="{09C3CA5E-6594-4BCA-A214-A91BFC06F1F7}" destId="{E94EAFB5-B6E4-4962-B92E-B61BA02A6B6C}" srcOrd="0" destOrd="0" parTransId="{0943EA38-8052-489F-A0A3-B2DE4CF1DE30}" sibTransId="{43F59FB5-9551-454D-942F-2516A262DFCB}"/>
    <dgm:cxn modelId="{489C54DF-210F-41B3-BC6A-D47A3434B96F}" type="presOf" srcId="{09C3CA5E-6594-4BCA-A214-A91BFC06F1F7}" destId="{7EE11ECC-A583-4A62-BA57-999B4FF2F1BA}" srcOrd="0" destOrd="0" presId="urn:microsoft.com/office/officeart/2005/8/layout/vList2"/>
    <dgm:cxn modelId="{0CD4F3FD-8A92-4A58-BF1D-80C243C5490B}" srcId="{A7687F99-8042-4C13-88B8-5D9CFEBA1306}" destId="{12521D38-F846-4F06-B957-05A2A858BBE7}" srcOrd="0" destOrd="0" parTransId="{CB9BB351-9259-4D34-A991-E049D0BF4149}" sibTransId="{5CB4BD1D-C868-42EB-A436-A9D93D1A7FA7}"/>
    <dgm:cxn modelId="{D8D521FE-1CF3-4CE0-9D72-2400781A184C}" type="presParOf" srcId="{8856F6FD-E305-42CE-8BAF-191C9CF7E6BA}" destId="{7EE11ECC-A583-4A62-BA57-999B4FF2F1BA}" srcOrd="0" destOrd="0" presId="urn:microsoft.com/office/officeart/2005/8/layout/vList2"/>
    <dgm:cxn modelId="{C815C1F0-D499-4555-9244-30A0710044C6}" type="presParOf" srcId="{8856F6FD-E305-42CE-8BAF-191C9CF7E6BA}" destId="{BD9E341A-DA4D-4656-AC56-F0A8FF59F30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9C3CA5E-6594-4BCA-A214-A91BFC06F1F7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Online Ratings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E3FCE2C1-89D3-4BE5-883B-DDDC81C6C497}" type="parTrans" cxnId="{D7A5D934-41FF-49F4-8900-D86623AB39C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EDA93500-ED7D-4CF4-A1ED-2D7761CB98A5}" type="sibTrans" cxnId="{D7A5D934-41FF-49F4-8900-D86623AB39C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E94EAFB5-B6E4-4962-B92E-B61BA02A6B6C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Rotten Tomatoes</a:t>
          </a:r>
        </a:p>
      </dgm:t>
    </dgm:pt>
    <dgm:pt modelId="{0943EA38-8052-489F-A0A3-B2DE4CF1DE30}" type="parTrans" cxnId="{8A15DFA9-2C6E-410F-8B5C-B8691F9D34E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43F59FB5-9551-454D-942F-2516A262DFCB}" type="sibTrans" cxnId="{8A15DFA9-2C6E-410F-8B5C-B8691F9D34EB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7DE00916-BBB9-42FC-B26E-D66625719392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This is the site where they have a greater difference, especially when it comes to the audience score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585D75D-656B-4DBB-B09E-10E1ED9799E0}" type="parTrans" cxnId="{163DDF30-790E-4481-B8C0-5DB8303057C6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C7C25DD2-1E7C-4835-8829-BFC981C80370}" type="sibTrans" cxnId="{163DDF30-790E-4481-B8C0-5DB8303057C6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807B39D0-D177-41B0-83E3-D00DD5952F37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Paul beats out Wes critically with an average score of 8.53 vs 8.20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50C9009-A7E6-4B07-A00E-8F492D709452}" type="parTrans" cxnId="{CDBD565C-0740-4BAE-B656-A3E84D3A88C7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A3935369-AEDB-4B90-BCEB-5370C9CB8338}" type="sibTrans" cxnId="{CDBD565C-0740-4BAE-B656-A3E84D3A88C7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419D278B-2718-47B5-94FE-ABD81D945941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The audience loves Wes however, rating him on average at 8.19 versus Paul’s average audience score of 7.50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868C24A-5A2F-420E-B07B-C448FA031448}" type="parTrans" cxnId="{65AACC58-92F2-4834-9FCB-D4D7EF5C9C3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66A31015-8888-47D2-BBA9-B64A0D421A8C}" type="sibTrans" cxnId="{65AACC58-92F2-4834-9FCB-D4D7EF5C9C3D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ED4DCFFA-E69F-402D-A24C-6D726BCC082D}">
      <dgm:prSet/>
      <dgm:spPr/>
      <dgm:t>
        <a:bodyPr/>
        <a:lstStyle/>
        <a:p>
          <a:r>
            <a:rPr lang="en-US" dirty="0">
              <a:latin typeface="Goudy Old Style Extrabold" panose="02040702050305020303" pitchFamily="18" charset="0"/>
            </a:rPr>
            <a:t>For Paul, his film </a:t>
          </a:r>
          <a:r>
            <a:rPr lang="en-US" i="1" dirty="0">
              <a:latin typeface="Goudy Old Style Extrabold" panose="02040702050305020303" pitchFamily="18" charset="0"/>
            </a:rPr>
            <a:t>Boogie Nights</a:t>
          </a:r>
          <a:r>
            <a:rPr lang="en-US" dirty="0">
              <a:latin typeface="Goudy Old Style Extrabold" panose="02040702050305020303" pitchFamily="18" charset="0"/>
            </a:rPr>
            <a:t> has a greater critic score (9.4) than any of Wes’s films</a:t>
          </a:r>
        </a:p>
      </dgm:t>
    </dgm:pt>
    <dgm:pt modelId="{184C283D-83CC-4094-BD57-02C348F00735}" type="parTrans" cxnId="{781F542E-A04F-4F68-A48D-6CE409293E31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C0190825-B829-424E-B550-408D87F86151}" type="sibTrans" cxnId="{781F542E-A04F-4F68-A48D-6CE409293E31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A7D84A7C-E557-4A61-8154-099AEABCB16C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Wes also has the lowest critically-rated film with the </a:t>
          </a:r>
          <a:r>
            <a:rPr lang="en-US" i="1">
              <a:latin typeface="Goudy Old Style Extrabold" panose="02040702050305020303" pitchFamily="18" charset="0"/>
            </a:rPr>
            <a:t>Life Aquatic</a:t>
          </a:r>
          <a:r>
            <a:rPr lang="en-US">
              <a:latin typeface="Goudy Old Style Extrabold" panose="02040702050305020303" pitchFamily="18" charset="0"/>
            </a:rPr>
            <a:t> at a 5.7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7CDA08E3-D6BC-40ED-BE35-24D7F9C9974E}" type="parTrans" cxnId="{90EDD3D4-3E42-49B8-82C2-6E7494B2409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4DC2A101-3CC3-4A00-9CA5-B043A7CE4EC8}" type="sibTrans" cxnId="{90EDD3D4-3E42-49B8-82C2-6E7494B2409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299E1F02-697E-49A3-BB7E-A67B4AE619D7}">
      <dgm:prSet/>
      <dgm:spPr/>
      <dgm:t>
        <a:bodyPr/>
        <a:lstStyle/>
        <a:p>
          <a:r>
            <a:rPr lang="en-US">
              <a:latin typeface="Goudy Old Style Extrabold" panose="02040702050305020303" pitchFamily="18" charset="0"/>
            </a:rPr>
            <a:t>When it comes to the audience, Paul doesn’t have a score above 9.0, however Wes has </a:t>
          </a:r>
          <a:r>
            <a:rPr lang="en-US" i="1">
              <a:latin typeface="Goudy Old Style Extrabold" panose="02040702050305020303" pitchFamily="18" charset="0"/>
            </a:rPr>
            <a:t>Rushmore</a:t>
          </a:r>
          <a:r>
            <a:rPr lang="en-US">
              <a:latin typeface="Goudy Old Style Extrabold" panose="02040702050305020303" pitchFamily="18" charset="0"/>
            </a:rPr>
            <a:t>, which sits at 9.1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DE2865BA-4FDD-421F-849B-B4CDFBFF169E}" type="parTrans" cxnId="{132E5F5D-C5E6-44C5-8885-DD19984F408E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B6E3E928-1085-4EDE-9A17-7DD65A5FED7E}" type="sibTrans" cxnId="{132E5F5D-C5E6-44C5-8885-DD19984F408E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9F9B3785-2F0D-4A77-928C-77BE08E47891}">
      <dgm:prSet/>
      <dgm:spPr/>
      <dgm:t>
        <a:bodyPr/>
        <a:lstStyle/>
        <a:p>
          <a:r>
            <a:rPr lang="en-US" i="1" dirty="0">
              <a:latin typeface="Goudy Old Style Extrabold" panose="02040702050305020303" pitchFamily="18" charset="0"/>
            </a:rPr>
            <a:t>Inherent Vice </a:t>
          </a:r>
          <a:r>
            <a:rPr lang="en-US" dirty="0">
              <a:latin typeface="Goudy Old Style Extrabold" panose="02040702050305020303" pitchFamily="18" charset="0"/>
            </a:rPr>
            <a:t>sits low at 5.3 audience score</a:t>
          </a:r>
        </a:p>
      </dgm:t>
    </dgm:pt>
    <dgm:pt modelId="{46F8F91E-531D-4758-99D8-2FB601F27638}" type="parTrans" cxnId="{3DCF3D49-2C98-408F-A627-D7FB65E7735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5029BEBA-8C00-4B13-BD35-3C3BDFBC8E35}" type="sibTrans" cxnId="{3DCF3D49-2C98-408F-A627-D7FB65E77353}">
      <dgm:prSet/>
      <dgm:spPr/>
      <dgm:t>
        <a:bodyPr/>
        <a:lstStyle/>
        <a:p>
          <a:endParaRPr lang="en-US">
            <a:latin typeface="Goudy Old Style Extrabold" panose="02040702050305020303" pitchFamily="18" charset="0"/>
          </a:endParaRPr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EE11ECC-A583-4A62-BA57-999B4FF2F1BA}" type="pres">
      <dgm:prSet presAssocID="{09C3CA5E-6594-4BCA-A214-A91BFC06F1F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9E341A-DA4D-4656-AC56-F0A8FF59F309}" type="pres">
      <dgm:prSet presAssocID="{09C3CA5E-6594-4BCA-A214-A91BFC06F1F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B39D00E-EEDF-49AC-BD41-22505C393219}" type="presOf" srcId="{E94EAFB5-B6E4-4962-B92E-B61BA02A6B6C}" destId="{BD9E341A-DA4D-4656-AC56-F0A8FF59F309}" srcOrd="0" destOrd="0" presId="urn:microsoft.com/office/officeart/2005/8/layout/vList2"/>
    <dgm:cxn modelId="{C22AD415-8F17-45C0-BD6F-D78E6A82004F}" type="presOf" srcId="{807B39D0-D177-41B0-83E3-D00DD5952F37}" destId="{BD9E341A-DA4D-4656-AC56-F0A8FF59F309}" srcOrd="0" destOrd="2" presId="urn:microsoft.com/office/officeart/2005/8/layout/vList2"/>
    <dgm:cxn modelId="{62FC5E20-C786-47A1-8DFC-93CAE86AA0EC}" type="presOf" srcId="{9F9B3785-2F0D-4A77-928C-77BE08E47891}" destId="{BD9E341A-DA4D-4656-AC56-F0A8FF59F309}" srcOrd="0" destOrd="7" presId="urn:microsoft.com/office/officeart/2005/8/layout/vList2"/>
    <dgm:cxn modelId="{781F542E-A04F-4F68-A48D-6CE409293E31}" srcId="{E94EAFB5-B6E4-4962-B92E-B61BA02A6B6C}" destId="{ED4DCFFA-E69F-402D-A24C-6D726BCC082D}" srcOrd="1" destOrd="0" parTransId="{184C283D-83CC-4094-BD57-02C348F00735}" sibTransId="{C0190825-B829-424E-B550-408D87F86151}"/>
    <dgm:cxn modelId="{163DDF30-790E-4481-B8C0-5DB8303057C6}" srcId="{E94EAFB5-B6E4-4962-B92E-B61BA02A6B6C}" destId="{7DE00916-BBB9-42FC-B26E-D66625719392}" srcOrd="0" destOrd="0" parTransId="{6585D75D-656B-4DBB-B09E-10E1ED9799E0}" sibTransId="{C7C25DD2-1E7C-4835-8829-BFC981C80370}"/>
    <dgm:cxn modelId="{D7A5D934-41FF-49F4-8900-D86623AB39CD}" srcId="{3EF8DA85-64EC-4D2A-9906-BBB734856DC3}" destId="{09C3CA5E-6594-4BCA-A214-A91BFC06F1F7}" srcOrd="0" destOrd="0" parTransId="{E3FCE2C1-89D3-4BE5-883B-DDDC81C6C497}" sibTransId="{EDA93500-ED7D-4CF4-A1ED-2D7761CB98A5}"/>
    <dgm:cxn modelId="{CDBD565C-0740-4BAE-B656-A3E84D3A88C7}" srcId="{7DE00916-BBB9-42FC-B26E-D66625719392}" destId="{807B39D0-D177-41B0-83E3-D00DD5952F37}" srcOrd="0" destOrd="0" parTransId="{F50C9009-A7E6-4B07-A00E-8F492D709452}" sibTransId="{A3935369-AEDB-4B90-BCEB-5370C9CB8338}"/>
    <dgm:cxn modelId="{132E5F5D-C5E6-44C5-8885-DD19984F408E}" srcId="{E94EAFB5-B6E4-4962-B92E-B61BA02A6B6C}" destId="{299E1F02-697E-49A3-BB7E-A67B4AE619D7}" srcOrd="2" destOrd="0" parTransId="{DE2865BA-4FDD-421F-849B-B4CDFBFF169E}" sibTransId="{B6E3E928-1085-4EDE-9A17-7DD65A5FED7E}"/>
    <dgm:cxn modelId="{3DCF3D49-2C98-408F-A627-D7FB65E77353}" srcId="{299E1F02-697E-49A3-BB7E-A67B4AE619D7}" destId="{9F9B3785-2F0D-4A77-928C-77BE08E47891}" srcOrd="0" destOrd="0" parTransId="{46F8F91E-531D-4758-99D8-2FB601F27638}" sibTransId="{5029BEBA-8C00-4B13-BD35-3C3BDFBC8E35}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65AACC58-92F2-4834-9FCB-D4D7EF5C9C3D}" srcId="{7DE00916-BBB9-42FC-B26E-D66625719392}" destId="{419D278B-2718-47B5-94FE-ABD81D945941}" srcOrd="1" destOrd="0" parTransId="{6868C24A-5A2F-420E-B07B-C448FA031448}" sibTransId="{66A31015-8888-47D2-BBA9-B64A0D421A8C}"/>
    <dgm:cxn modelId="{E21EB17D-377B-496C-8174-ADAB22E22135}" type="presOf" srcId="{ED4DCFFA-E69F-402D-A24C-6D726BCC082D}" destId="{BD9E341A-DA4D-4656-AC56-F0A8FF59F309}" srcOrd="0" destOrd="4" presId="urn:microsoft.com/office/officeart/2005/8/layout/vList2"/>
    <dgm:cxn modelId="{91610595-EABE-41A7-B45E-59541F617BA3}" type="presOf" srcId="{419D278B-2718-47B5-94FE-ABD81D945941}" destId="{BD9E341A-DA4D-4656-AC56-F0A8FF59F309}" srcOrd="0" destOrd="3" presId="urn:microsoft.com/office/officeart/2005/8/layout/vList2"/>
    <dgm:cxn modelId="{DA21BAA8-1370-4F70-8526-ED10B59D08A4}" type="presOf" srcId="{7DE00916-BBB9-42FC-B26E-D66625719392}" destId="{BD9E341A-DA4D-4656-AC56-F0A8FF59F309}" srcOrd="0" destOrd="1" presId="urn:microsoft.com/office/officeart/2005/8/layout/vList2"/>
    <dgm:cxn modelId="{8A15DFA9-2C6E-410F-8B5C-B8691F9D34EB}" srcId="{09C3CA5E-6594-4BCA-A214-A91BFC06F1F7}" destId="{E94EAFB5-B6E4-4962-B92E-B61BA02A6B6C}" srcOrd="0" destOrd="0" parTransId="{0943EA38-8052-489F-A0A3-B2DE4CF1DE30}" sibTransId="{43F59FB5-9551-454D-942F-2516A262DFCB}"/>
    <dgm:cxn modelId="{DB7097B1-3927-47CE-A167-5F13F79E9EF1}" type="presOf" srcId="{A7D84A7C-E557-4A61-8154-099AEABCB16C}" destId="{BD9E341A-DA4D-4656-AC56-F0A8FF59F309}" srcOrd="0" destOrd="5" presId="urn:microsoft.com/office/officeart/2005/8/layout/vList2"/>
    <dgm:cxn modelId="{9E31D9CE-9440-473B-B2B0-B8678BF55BDC}" type="presOf" srcId="{299E1F02-697E-49A3-BB7E-A67B4AE619D7}" destId="{BD9E341A-DA4D-4656-AC56-F0A8FF59F309}" srcOrd="0" destOrd="6" presId="urn:microsoft.com/office/officeart/2005/8/layout/vList2"/>
    <dgm:cxn modelId="{90EDD3D4-3E42-49B8-82C2-6E7494B24093}" srcId="{ED4DCFFA-E69F-402D-A24C-6D726BCC082D}" destId="{A7D84A7C-E557-4A61-8154-099AEABCB16C}" srcOrd="0" destOrd="0" parTransId="{7CDA08E3-D6BC-40ED-BE35-24D7F9C9974E}" sibTransId="{4DC2A101-3CC3-4A00-9CA5-B043A7CE4EC8}"/>
    <dgm:cxn modelId="{489C54DF-210F-41B3-BC6A-D47A3434B96F}" type="presOf" srcId="{09C3CA5E-6594-4BCA-A214-A91BFC06F1F7}" destId="{7EE11ECC-A583-4A62-BA57-999B4FF2F1BA}" srcOrd="0" destOrd="0" presId="urn:microsoft.com/office/officeart/2005/8/layout/vList2"/>
    <dgm:cxn modelId="{D8D521FE-1CF3-4CE0-9D72-2400781A184C}" type="presParOf" srcId="{8856F6FD-E305-42CE-8BAF-191C9CF7E6BA}" destId="{7EE11ECC-A583-4A62-BA57-999B4FF2F1BA}" srcOrd="0" destOrd="0" presId="urn:microsoft.com/office/officeart/2005/8/layout/vList2"/>
    <dgm:cxn modelId="{C815C1F0-D499-4555-9244-30A0710044C6}" type="presParOf" srcId="{8856F6FD-E305-42CE-8BAF-191C9CF7E6BA}" destId="{BD9E341A-DA4D-4656-AC56-F0A8FF59F30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11ECC-A583-4A62-BA57-999B4FF2F1BA}">
      <dsp:nvSpPr>
        <dsp:cNvPr id="0" name=""/>
        <dsp:cNvSpPr/>
      </dsp:nvSpPr>
      <dsp:spPr>
        <a:xfrm>
          <a:off x="0" y="53639"/>
          <a:ext cx="6496050" cy="589679"/>
        </a:xfrm>
        <a:prstGeom prst="roundRect">
          <a:avLst/>
        </a:prstGeom>
        <a:solidFill>
          <a:schemeClr val="accent4"/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Goudy Old Style Extrabold" panose="02040702050305020303" pitchFamily="18" charset="0"/>
            </a:rPr>
            <a:t>Box Office</a:t>
          </a:r>
        </a:p>
      </dsp:txBody>
      <dsp:txXfrm>
        <a:off x="28786" y="82425"/>
        <a:ext cx="6438478" cy="532107"/>
      </dsp:txXfrm>
    </dsp:sp>
    <dsp:sp modelId="{BD9E341A-DA4D-4656-AC56-F0A8FF59F309}">
      <dsp:nvSpPr>
        <dsp:cNvPr id="0" name=""/>
        <dsp:cNvSpPr/>
      </dsp:nvSpPr>
      <dsp:spPr>
        <a:xfrm>
          <a:off x="0" y="643319"/>
          <a:ext cx="6496050" cy="3875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>
              <a:latin typeface="Goudy Old Style Extrabold" panose="02040702050305020303" pitchFamily="18" charset="0"/>
            </a:rPr>
            <a:t>Wes beats out Paul, even after taking away the two animated features to even out the film count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>
              <a:latin typeface="Goudy Old Style Extrabold" panose="02040702050305020303" pitchFamily="18" charset="0"/>
            </a:rPr>
            <a:t>Wes made $255 million versus Paul’s $170 million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>
              <a:latin typeface="Goudy Old Style Extrabold" panose="02040702050305020303" pitchFamily="18" charset="0"/>
            </a:rPr>
            <a:t>Wes also has three separate films that all made more than Paul’s most box office-successful feature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>
              <a:latin typeface="Goudy Old Style Extrabold" panose="02040702050305020303" pitchFamily="18" charset="0"/>
            </a:rPr>
            <a:t>Moonrise Kingdom</a:t>
          </a:r>
          <a:r>
            <a:rPr lang="en-US" sz="1900" kern="1200">
              <a:latin typeface="Goudy Old Style Extrabold" panose="02040702050305020303" pitchFamily="18" charset="0"/>
            </a:rPr>
            <a:t> ($45.5M), </a:t>
          </a:r>
          <a:r>
            <a:rPr lang="en-US" sz="1900" i="1" kern="1200">
              <a:latin typeface="Goudy Old Style Extrabold" panose="02040702050305020303" pitchFamily="18" charset="0"/>
            </a:rPr>
            <a:t>The Royal Tenenbaums </a:t>
          </a:r>
          <a:r>
            <a:rPr lang="en-US" sz="1900" kern="1200">
              <a:latin typeface="Goudy Old Style Extrabold" panose="02040702050305020303" pitchFamily="18" charset="0"/>
            </a:rPr>
            <a:t>($52.4M), and </a:t>
          </a:r>
          <a:r>
            <a:rPr lang="en-US" sz="1900" i="1" kern="1200">
              <a:latin typeface="Goudy Old Style Extrabold" panose="02040702050305020303" pitchFamily="18" charset="0"/>
            </a:rPr>
            <a:t>The Grand Budapest Hotel </a:t>
          </a:r>
          <a:r>
            <a:rPr lang="en-US" sz="1900" kern="1200">
              <a:latin typeface="Goudy Old Style Extrabold" panose="02040702050305020303" pitchFamily="18" charset="0"/>
            </a:rPr>
            <a:t>($59.1M) all beat </a:t>
          </a:r>
          <a:r>
            <a:rPr lang="en-US" sz="1900" i="1" kern="1200">
              <a:latin typeface="Goudy Old Style Extrabold" panose="02040702050305020303" pitchFamily="18" charset="0"/>
            </a:rPr>
            <a:t>There Will Be Blood </a:t>
          </a:r>
          <a:r>
            <a:rPr lang="en-US" sz="1900" kern="1200">
              <a:latin typeface="Goudy Old Style Extrabold" panose="02040702050305020303" pitchFamily="18" charset="0"/>
            </a:rPr>
            <a:t>($40.2M)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>
              <a:latin typeface="Goudy Old Style Extrabold" panose="02040702050305020303" pitchFamily="18" charset="0"/>
            </a:rPr>
            <a:t>Both of their first features did make less than $500 thousand, however Wes wins here too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900" kern="1200" dirty="0">
              <a:latin typeface="Goudy Old Style Extrabold" panose="02040702050305020303" pitchFamily="18" charset="0"/>
            </a:rPr>
            <a:t>made $488.6K versus </a:t>
          </a:r>
          <a:r>
            <a:rPr lang="en-US" sz="1900" i="1" kern="1200" dirty="0">
              <a:latin typeface="Goudy Old Style Extrabold" panose="02040702050305020303" pitchFamily="18" charset="0"/>
            </a:rPr>
            <a:t>Hard Eight</a:t>
          </a:r>
          <a:r>
            <a:rPr lang="en-US" sz="1900" kern="1200" dirty="0">
              <a:latin typeface="Goudy Old Style Extrabold" panose="02040702050305020303" pitchFamily="18" charset="0"/>
            </a:rPr>
            <a:t> that brought in $215.6K</a:t>
          </a:r>
          <a:endParaRPr lang="en-US" sz="1900" i="1" kern="1200" dirty="0">
            <a:latin typeface="Goudy Old Style Extrabold" panose="02040702050305020303" pitchFamily="18" charset="0"/>
          </a:endParaRPr>
        </a:p>
      </dsp:txBody>
      <dsp:txXfrm>
        <a:off x="0" y="643319"/>
        <a:ext cx="6496050" cy="3875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C2470-6251-4858-B033-D8DA4AFDD4E8}">
      <dsp:nvSpPr>
        <dsp:cNvPr id="0" name=""/>
        <dsp:cNvSpPr/>
      </dsp:nvSpPr>
      <dsp:spPr>
        <a:xfrm>
          <a:off x="0" y="102298"/>
          <a:ext cx="5891570" cy="3931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Goudy Old Style Extrabold" panose="02040702050305020303" pitchFamily="18" charset="0"/>
            </a:rPr>
            <a:t>The Movie Database</a:t>
          </a:r>
          <a:endParaRPr lang="en-US" sz="1600" kern="1200">
            <a:latin typeface="Goudy Old Style Extrabold" panose="02040702050305020303" pitchFamily="18" charset="0"/>
          </a:endParaRPr>
        </a:p>
      </dsp:txBody>
      <dsp:txXfrm>
        <a:off x="19191" y="121489"/>
        <a:ext cx="5853188" cy="354738"/>
      </dsp:txXfrm>
    </dsp:sp>
    <dsp:sp modelId="{A9458EAC-D7CA-440A-B90C-22077294E2E9}">
      <dsp:nvSpPr>
        <dsp:cNvPr id="0" name=""/>
        <dsp:cNvSpPr/>
      </dsp:nvSpPr>
      <dsp:spPr>
        <a:xfrm>
          <a:off x="0" y="495418"/>
          <a:ext cx="5891570" cy="62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057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Average rating of 6.97 on their website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1" kern="1200">
              <a:latin typeface="Goudy Old Style Extrabold" panose="02040702050305020303" pitchFamily="18" charset="0"/>
            </a:rPr>
            <a:t>There Will Be Blood</a:t>
          </a:r>
          <a:r>
            <a:rPr lang="en-US" sz="1200" b="0" i="0" kern="1200">
              <a:latin typeface="Goudy Old Style Extrabold" panose="02040702050305020303" pitchFamily="18" charset="0"/>
            </a:rPr>
            <a:t> has the highest rating at 8.1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1" kern="1200">
              <a:latin typeface="Goudy Old Style Extrabold" panose="02040702050305020303" pitchFamily="18" charset="0"/>
            </a:rPr>
            <a:t>Inherent Vice</a:t>
          </a:r>
          <a:r>
            <a:rPr lang="en-US" sz="1200" b="0" i="0" kern="1200">
              <a:latin typeface="Goudy Old Style Extrabold" panose="02040702050305020303" pitchFamily="18" charset="0"/>
            </a:rPr>
            <a:t> has the lowest rating at 6.6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495418"/>
        <a:ext cx="5891570" cy="629280"/>
      </dsp:txXfrm>
    </dsp:sp>
    <dsp:sp modelId="{CDA1D83F-74B8-44B8-85FE-6CCA5C7CABD9}">
      <dsp:nvSpPr>
        <dsp:cNvPr id="0" name=""/>
        <dsp:cNvSpPr/>
      </dsp:nvSpPr>
      <dsp:spPr>
        <a:xfrm>
          <a:off x="0" y="1124698"/>
          <a:ext cx="5891570" cy="3931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Goudy Old Style Extrabold" panose="02040702050305020303" pitchFamily="18" charset="0"/>
            </a:rPr>
            <a:t>International Movie Database (IMDb)</a:t>
          </a:r>
          <a:endParaRPr lang="en-US" sz="1600" kern="1200">
            <a:latin typeface="Goudy Old Style Extrabold" panose="02040702050305020303" pitchFamily="18" charset="0"/>
          </a:endParaRPr>
        </a:p>
      </dsp:txBody>
      <dsp:txXfrm>
        <a:off x="19191" y="1143889"/>
        <a:ext cx="5853188" cy="354738"/>
      </dsp:txXfrm>
    </dsp:sp>
    <dsp:sp modelId="{8B46AAEA-787B-476D-9238-2B2A5E4BA117}">
      <dsp:nvSpPr>
        <dsp:cNvPr id="0" name=""/>
        <dsp:cNvSpPr/>
      </dsp:nvSpPr>
      <dsp:spPr>
        <a:xfrm>
          <a:off x="0" y="1517818"/>
          <a:ext cx="5891570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057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Average rating of 7.1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200" b="0" i="0" kern="1200">
              <a:latin typeface="Goudy Old Style Extrabold" panose="02040702050305020303" pitchFamily="18" charset="0"/>
            </a:rPr>
            <a:t>(8.2) and </a:t>
          </a:r>
          <a:r>
            <a:rPr lang="en-US" sz="1200" b="0" i="1" kern="1200">
              <a:latin typeface="Goudy Old Style Extrabold" panose="02040702050305020303" pitchFamily="18" charset="0"/>
            </a:rPr>
            <a:t>Inherent Vice </a:t>
          </a:r>
          <a:r>
            <a:rPr lang="en-US" sz="1200" b="0" i="0" kern="1200">
              <a:latin typeface="Goudy Old Style Extrabold" panose="02040702050305020303" pitchFamily="18" charset="0"/>
            </a:rPr>
            <a:t>(6.6) strike again as his highest and lowest rated movies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517818"/>
        <a:ext cx="5891570" cy="596160"/>
      </dsp:txXfrm>
    </dsp:sp>
    <dsp:sp modelId="{60C30867-9FD8-4490-B30E-2F6FE26FECA7}">
      <dsp:nvSpPr>
        <dsp:cNvPr id="0" name=""/>
        <dsp:cNvSpPr/>
      </dsp:nvSpPr>
      <dsp:spPr>
        <a:xfrm>
          <a:off x="0" y="2113978"/>
          <a:ext cx="5891570" cy="3931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Goudy Old Style Extrabold" panose="02040702050305020303" pitchFamily="18" charset="0"/>
            </a:rPr>
            <a:t>Rotten Tomatoes</a:t>
          </a:r>
          <a:endParaRPr lang="en-US" sz="1600" kern="1200">
            <a:latin typeface="Goudy Old Style Extrabold" panose="02040702050305020303" pitchFamily="18" charset="0"/>
          </a:endParaRPr>
        </a:p>
      </dsp:txBody>
      <dsp:txXfrm>
        <a:off x="19191" y="2133169"/>
        <a:ext cx="5853188" cy="354738"/>
      </dsp:txXfrm>
    </dsp:sp>
    <dsp:sp modelId="{FC975F00-1374-4B14-B5CB-7C89237D342B}">
      <dsp:nvSpPr>
        <dsp:cNvPr id="0" name=""/>
        <dsp:cNvSpPr/>
      </dsp:nvSpPr>
      <dsp:spPr>
        <a:xfrm>
          <a:off x="0" y="2507098"/>
          <a:ext cx="5891570" cy="794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057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dirty="0">
              <a:latin typeface="Goudy Old Style Extrabold" panose="02040702050305020303" pitchFamily="18" charset="0"/>
            </a:rPr>
            <a:t>Fairly large difference between average critic (8.53) and average audience (7.5)</a:t>
          </a:r>
          <a:endParaRPr lang="en-US" sz="1200" kern="1200" dirty="0">
            <a:latin typeface="Goudy Old Style Extrabold" panose="02040702050305020303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1" kern="1200" dirty="0">
              <a:latin typeface="Goudy Old Style Extrabold" panose="02040702050305020303" pitchFamily="18" charset="0"/>
            </a:rPr>
            <a:t>Boogie Nights </a:t>
          </a:r>
          <a:r>
            <a:rPr lang="en-US" sz="1200" b="0" i="0" kern="1200" dirty="0">
              <a:latin typeface="Goudy Old Style Extrabold" panose="02040702050305020303" pitchFamily="18" charset="0"/>
            </a:rPr>
            <a:t>beats out </a:t>
          </a:r>
          <a:r>
            <a:rPr lang="en-US" sz="1200" b="0" i="1" kern="1200" dirty="0">
              <a:latin typeface="Goudy Old Style Extrabold" panose="02040702050305020303" pitchFamily="18" charset="0"/>
            </a:rPr>
            <a:t>There Will Be Blood </a:t>
          </a:r>
          <a:r>
            <a:rPr lang="en-US" sz="1200" b="0" i="0" kern="1200" dirty="0">
              <a:latin typeface="Goudy Old Style Extrabold" panose="02040702050305020303" pitchFamily="18" charset="0"/>
            </a:rPr>
            <a:t> with a critic score of 9.4 and ties </a:t>
          </a:r>
          <a:r>
            <a:rPr lang="en-US" sz="1200" b="0" i="1" kern="1200" dirty="0">
              <a:latin typeface="Goudy Old Style Extrabold" panose="02040702050305020303" pitchFamily="18" charset="0"/>
            </a:rPr>
            <a:t>Magnolia </a:t>
          </a:r>
          <a:r>
            <a:rPr lang="en-US" sz="1200" b="0" i="0" kern="1200" dirty="0">
              <a:latin typeface="Goudy Old Style Extrabold" panose="02040702050305020303" pitchFamily="18" charset="0"/>
            </a:rPr>
            <a:t>as his two highest audience scored films, both at 8.9</a:t>
          </a:r>
          <a:endParaRPr lang="en-US" sz="1200" kern="1200" dirty="0">
            <a:latin typeface="Goudy Old Style Extrabold" panose="02040702050305020303" pitchFamily="18" charset="0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1" kern="1200" dirty="0">
              <a:latin typeface="Goudy Old Style Extrabold" panose="02040702050305020303" pitchFamily="18" charset="0"/>
            </a:rPr>
            <a:t>Inherent Vice </a:t>
          </a:r>
          <a:r>
            <a:rPr lang="en-US" sz="1200" b="0" i="0" kern="1200" dirty="0">
              <a:latin typeface="Goudy Old Style Extrabold" panose="02040702050305020303" pitchFamily="18" charset="0"/>
            </a:rPr>
            <a:t>again sits at his lowest critic (7.4) and audience (5.3) </a:t>
          </a:r>
          <a:endParaRPr lang="en-US" sz="1200" kern="1200" dirty="0">
            <a:latin typeface="Goudy Old Style Extrabold" panose="02040702050305020303" pitchFamily="18" charset="0"/>
          </a:endParaRPr>
        </a:p>
      </dsp:txBody>
      <dsp:txXfrm>
        <a:off x="0" y="2507098"/>
        <a:ext cx="5891570" cy="7948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F8F7A8-9288-43AC-89F9-F08E6F9A8EEC}">
      <dsp:nvSpPr>
        <dsp:cNvPr id="0" name=""/>
        <dsp:cNvSpPr/>
      </dsp:nvSpPr>
      <dsp:spPr>
        <a:xfrm>
          <a:off x="0" y="13"/>
          <a:ext cx="5447070" cy="417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>
              <a:latin typeface="Goudy Old Style Extrabold" panose="02040702050305020303" pitchFamily="18" charset="0"/>
            </a:rPr>
            <a:t>Box Office</a:t>
          </a:r>
          <a:endParaRPr lang="en-US" sz="1700" kern="1200">
            <a:latin typeface="Goudy Old Style Extrabold" panose="02040702050305020303" pitchFamily="18" charset="0"/>
          </a:endParaRPr>
        </a:p>
      </dsp:txBody>
      <dsp:txXfrm>
        <a:off x="20390" y="20403"/>
        <a:ext cx="5406290" cy="376910"/>
      </dsp:txXfrm>
    </dsp:sp>
    <dsp:sp modelId="{1FBE5CB0-E0E6-42D1-996D-EE8D65CF42C9}">
      <dsp:nvSpPr>
        <dsp:cNvPr id="0" name=""/>
        <dsp:cNvSpPr/>
      </dsp:nvSpPr>
      <dsp:spPr>
        <a:xfrm>
          <a:off x="0" y="417703"/>
          <a:ext cx="5447070" cy="1090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>
              <a:latin typeface="Goudy Old Style Extrabold" panose="02040702050305020303" pitchFamily="18" charset="0"/>
            </a:rPr>
            <a:t>Has earned a total of $170 million across his 9 films</a:t>
          </a:r>
          <a:endParaRPr lang="en-US" sz="1300" kern="120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 dirty="0">
              <a:latin typeface="Goudy Old Style Extrabold" panose="02040702050305020303" pitchFamily="18" charset="0"/>
            </a:rPr>
            <a:t>His average box office return is $18.85 million</a:t>
          </a:r>
          <a:endParaRPr lang="en-US" sz="1300" kern="1200" dirty="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300" b="0" i="0" kern="1200">
              <a:latin typeface="Goudy Old Style Extrabold" panose="02040702050305020303" pitchFamily="18" charset="0"/>
            </a:rPr>
            <a:t>has the highest box office return at $40.2 million </a:t>
          </a:r>
          <a:endParaRPr lang="en-US" sz="1300" kern="120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1" kern="1200">
              <a:latin typeface="Goudy Old Style Extrabold" panose="02040702050305020303" pitchFamily="18" charset="0"/>
            </a:rPr>
            <a:t>Hard Eight</a:t>
          </a:r>
          <a:r>
            <a:rPr lang="en-US" sz="1300" b="0" i="0" kern="1200">
              <a:latin typeface="Goudy Old Style Extrabold" panose="02040702050305020303" pitchFamily="18" charset="0"/>
            </a:rPr>
            <a:t> has the lowest at $215.6 thousand</a:t>
          </a:r>
          <a:endParaRPr lang="en-US" sz="1300" kern="1200">
            <a:latin typeface="Goudy Old Style Extrabold" panose="02040702050305020303" pitchFamily="18" charset="0"/>
          </a:endParaRPr>
        </a:p>
      </dsp:txBody>
      <dsp:txXfrm>
        <a:off x="0" y="417703"/>
        <a:ext cx="5447070" cy="1090890"/>
      </dsp:txXfrm>
    </dsp:sp>
    <dsp:sp modelId="{2EFC05E1-FE2E-4984-A6CF-19CEDD11104F}">
      <dsp:nvSpPr>
        <dsp:cNvPr id="0" name=""/>
        <dsp:cNvSpPr/>
      </dsp:nvSpPr>
      <dsp:spPr>
        <a:xfrm>
          <a:off x="0" y="1508593"/>
          <a:ext cx="5447070" cy="417690"/>
        </a:xfrm>
        <a:prstGeom prst="roundRect">
          <a:avLst/>
        </a:prstGeom>
        <a:solidFill>
          <a:schemeClr val="accent2">
            <a:hueOff val="1354814"/>
            <a:satOff val="-6632"/>
            <a:lumOff val="372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>
              <a:latin typeface="Goudy Old Style Extrabold" panose="02040702050305020303" pitchFamily="18" charset="0"/>
            </a:rPr>
            <a:t>Actors</a:t>
          </a:r>
          <a:endParaRPr lang="en-US" sz="1700" kern="1200">
            <a:latin typeface="Goudy Old Style Extrabold" panose="02040702050305020303" pitchFamily="18" charset="0"/>
          </a:endParaRPr>
        </a:p>
      </dsp:txBody>
      <dsp:txXfrm>
        <a:off x="20390" y="1528983"/>
        <a:ext cx="5406290" cy="376910"/>
      </dsp:txXfrm>
    </dsp:sp>
    <dsp:sp modelId="{B65907BB-957F-4E41-9C37-6F6381E90CD7}">
      <dsp:nvSpPr>
        <dsp:cNvPr id="0" name=""/>
        <dsp:cNvSpPr/>
      </dsp:nvSpPr>
      <dsp:spPr>
        <a:xfrm>
          <a:off x="0" y="1926283"/>
          <a:ext cx="5447070" cy="1477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>
              <a:latin typeface="Goudy Old Style Extrabold" panose="02040702050305020303" pitchFamily="18" charset="0"/>
            </a:rPr>
            <a:t>Has worked with many actors and incredible ensembles across his 9 films</a:t>
          </a:r>
          <a:endParaRPr lang="en-US" sz="1300" kern="120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>
              <a:latin typeface="Goudy Old Style Extrabold" panose="02040702050305020303" pitchFamily="18" charset="0"/>
            </a:rPr>
            <a:t>He has many frequent collaborators:</a:t>
          </a:r>
          <a:endParaRPr lang="en-US" sz="1300" kern="1200">
            <a:latin typeface="Goudy Old Style Extrabold" panose="02040702050305020303" pitchFamily="18" charset="0"/>
          </a:endParaRP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>
              <a:latin typeface="Goudy Old Style Extrabold" panose="02040702050305020303" pitchFamily="18" charset="0"/>
            </a:rPr>
            <a:t>Philip Seymour Hoffman, Daniel Day-Lewis, Joaquin Phoenix, and Julianne Moore</a:t>
          </a:r>
          <a:endParaRPr lang="en-US" sz="1300" kern="1200">
            <a:latin typeface="Goudy Old Style Extrabold" panose="02040702050305020303" pitchFamily="18" charset="0"/>
          </a:endParaRPr>
        </a:p>
        <a:p>
          <a:pPr marL="342900" lvl="3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>
              <a:latin typeface="Goudy Old Style Extrabold" panose="02040702050305020303" pitchFamily="18" charset="0"/>
            </a:rPr>
            <a:t>Hoffman has appeared in the most of his films: </a:t>
          </a:r>
          <a:r>
            <a:rPr lang="en-US" sz="1300" b="0" i="1" kern="1200">
              <a:latin typeface="Goudy Old Style Extrabold" panose="02040702050305020303" pitchFamily="18" charset="0"/>
            </a:rPr>
            <a:t>Hard Eight </a:t>
          </a:r>
          <a:r>
            <a:rPr lang="en-US" sz="1300" b="0" i="0" kern="1200">
              <a:latin typeface="Goudy Old Style Extrabold" panose="02040702050305020303" pitchFamily="18" charset="0"/>
            </a:rPr>
            <a:t>(uncredited), </a:t>
          </a:r>
          <a:r>
            <a:rPr lang="en-US" sz="1300" b="0" i="1" kern="1200">
              <a:latin typeface="Goudy Old Style Extrabold" panose="02040702050305020303" pitchFamily="18" charset="0"/>
            </a:rPr>
            <a:t>Boogie Nights, Magnolia</a:t>
          </a:r>
          <a:r>
            <a:rPr lang="en-US" sz="1300" b="0" i="0" kern="1200">
              <a:latin typeface="Goudy Old Style Extrabold" panose="02040702050305020303" pitchFamily="18" charset="0"/>
            </a:rPr>
            <a:t>, and </a:t>
          </a:r>
          <a:r>
            <a:rPr lang="en-US" sz="1300" b="0" i="1" kern="1200">
              <a:latin typeface="Goudy Old Style Extrabold" panose="02040702050305020303" pitchFamily="18" charset="0"/>
            </a:rPr>
            <a:t>The Master</a:t>
          </a:r>
          <a:r>
            <a:rPr lang="en-US" sz="1300" b="0" i="0" kern="1200">
              <a:latin typeface="Goudy Old Style Extrabold" panose="02040702050305020303" pitchFamily="18" charset="0"/>
            </a:rPr>
            <a:t>. </a:t>
          </a:r>
          <a:endParaRPr lang="en-US" sz="1300" kern="1200">
            <a:latin typeface="Goudy Old Style Extrabold" panose="02040702050305020303" pitchFamily="18" charset="0"/>
          </a:endParaRPr>
        </a:p>
      </dsp:txBody>
      <dsp:txXfrm>
        <a:off x="0" y="1926283"/>
        <a:ext cx="5447070" cy="14779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36884"/>
          <a:ext cx="5447070" cy="84219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41113" y="77997"/>
        <a:ext cx="5364844" cy="759968"/>
      </dsp:txXfrm>
    </dsp:sp>
    <dsp:sp modelId="{6F55CD96-D874-4E46-9BDD-D3587BDCAE26}">
      <dsp:nvSpPr>
        <dsp:cNvPr id="0" name=""/>
        <dsp:cNvSpPr/>
      </dsp:nvSpPr>
      <dsp:spPr>
        <a:xfrm>
          <a:off x="0" y="879078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film was </a:t>
          </a:r>
          <a:r>
            <a:rPr lang="en-US" sz="1200" b="0" i="1" kern="1200">
              <a:latin typeface="Goudy Old Style Extrabold" panose="02040702050305020303" pitchFamily="18" charset="0"/>
            </a:rPr>
            <a:t>Bottle Rocket </a:t>
          </a:r>
          <a:r>
            <a:rPr lang="en-US" sz="1200" b="0" i="0" kern="1200">
              <a:latin typeface="Goudy Old Style Extrabold" panose="02040702050305020303" pitchFamily="18" charset="0"/>
            </a:rPr>
            <a:t>staring Luke and Owen Wilson</a:t>
          </a:r>
          <a:endParaRPr lang="en-US" sz="1200" kern="1200" dirty="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dirty="0">
              <a:latin typeface="Goudy Old Style Extrabold" panose="02040702050305020303" pitchFamily="18" charset="0"/>
            </a:rPr>
            <a:t>He has released 11 feature films, 9 being live action and 2 being animated; his 12</a:t>
          </a:r>
          <a:r>
            <a:rPr lang="en-US" sz="1200" b="0" i="0" kern="1200" baseline="30000" dirty="0">
              <a:latin typeface="Goudy Old Style Extrabold" panose="02040702050305020303" pitchFamily="18" charset="0"/>
            </a:rPr>
            <a:t>th</a:t>
          </a:r>
          <a:r>
            <a:rPr lang="en-US" sz="1200" b="0" i="0" kern="1200" dirty="0">
              <a:latin typeface="Goudy Old Style Extrabold" panose="02040702050305020303" pitchFamily="18" charset="0"/>
            </a:rPr>
            <a:t> feature film, </a:t>
          </a:r>
          <a:r>
            <a:rPr lang="en-US" sz="1200" b="0" i="1" kern="1200" dirty="0">
              <a:latin typeface="Goudy Old Style Extrabold" panose="02040702050305020303" pitchFamily="18" charset="0"/>
            </a:rPr>
            <a:t>The Phoenician Scheme, </a:t>
          </a:r>
          <a:r>
            <a:rPr lang="en-US" sz="1200" b="0" i="0" kern="1200" dirty="0">
              <a:latin typeface="Goudy Old Style Extrabold" panose="02040702050305020303" pitchFamily="18" charset="0"/>
            </a:rPr>
            <a:t>releases later this year</a:t>
          </a:r>
          <a:endParaRPr lang="en-US" sz="1200" kern="1200" dirty="0">
            <a:latin typeface="Goudy Old Style Extrabold" panose="02040702050305020303" pitchFamily="18" charset="0"/>
          </a:endParaRPr>
        </a:p>
      </dsp:txBody>
      <dsp:txXfrm>
        <a:off x="0" y="879078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639803"/>
          <a:ext cx="5447070" cy="84219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15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41113" y="1680916"/>
        <a:ext cx="5364844" cy="759968"/>
      </dsp:txXfrm>
    </dsp:sp>
    <dsp:sp modelId="{D7B99AC2-24A3-4A75-8AAC-86894E379864}">
      <dsp:nvSpPr>
        <dsp:cNvPr id="0" name=""/>
        <dsp:cNvSpPr/>
      </dsp:nvSpPr>
      <dsp:spPr>
        <a:xfrm>
          <a:off x="0" y="2525198"/>
          <a:ext cx="5447070" cy="84219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15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1500" b="0" i="0" kern="1200" dirty="0">
              <a:latin typeface="Goudy Old Style Extrabold" panose="02040702050305020303" pitchFamily="18" charset="0"/>
            </a:rPr>
            <a:t> which released in 2014 that stared a huge ensemble cast including Ralph Fiennes, Adrien Brody, and Willem Dafoe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41113" y="2566311"/>
        <a:ext cx="5364844" cy="7599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C2470-6251-4858-B033-D8DA4AFDD4E8}">
      <dsp:nvSpPr>
        <dsp:cNvPr id="0" name=""/>
        <dsp:cNvSpPr/>
      </dsp:nvSpPr>
      <dsp:spPr>
        <a:xfrm>
          <a:off x="0" y="65893"/>
          <a:ext cx="5447070" cy="3194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>
              <a:latin typeface="Goudy Old Style Extrabold" panose="02040702050305020303" pitchFamily="18" charset="0"/>
            </a:rPr>
            <a:t>The Movie Database</a:t>
          </a:r>
          <a:endParaRPr lang="en-US" sz="1300" kern="1200">
            <a:latin typeface="Goudy Old Style Extrabold" panose="02040702050305020303" pitchFamily="18" charset="0"/>
          </a:endParaRPr>
        </a:p>
      </dsp:txBody>
      <dsp:txXfrm>
        <a:off x="15592" y="81485"/>
        <a:ext cx="5415886" cy="288226"/>
      </dsp:txXfrm>
    </dsp:sp>
    <dsp:sp modelId="{A9458EAC-D7CA-440A-B90C-22077294E2E9}">
      <dsp:nvSpPr>
        <dsp:cNvPr id="0" name=""/>
        <dsp:cNvSpPr/>
      </dsp:nvSpPr>
      <dsp:spPr>
        <a:xfrm>
          <a:off x="0" y="385303"/>
          <a:ext cx="5447070" cy="524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0" kern="1200" dirty="0">
              <a:latin typeface="Goudy Old Style Extrabold" panose="02040702050305020303" pitchFamily="18" charset="0"/>
            </a:rPr>
            <a:t>Has an average rating of 7.29 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1" kern="1200">
              <a:latin typeface="Goudy Old Style Extrabold" panose="02040702050305020303" pitchFamily="18" charset="0"/>
            </a:rPr>
            <a:t>The Grand Budapest Hotel </a:t>
          </a:r>
          <a:r>
            <a:rPr lang="en-US" sz="1000" b="0" i="0" kern="1200">
              <a:latin typeface="Goudy Old Style Extrabold" panose="02040702050305020303" pitchFamily="18" charset="0"/>
            </a:rPr>
            <a:t>has the highest at 8.0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000" b="0" i="0" kern="1200" dirty="0">
              <a:latin typeface="Goudy Old Style Extrabold" panose="02040702050305020303" pitchFamily="18" charset="0"/>
            </a:rPr>
            <a:t>has the lowest rating sitting at 6.2</a:t>
          </a:r>
          <a:endParaRPr lang="en-US" sz="1000" kern="1200" dirty="0">
            <a:latin typeface="Goudy Old Style Extrabold" panose="02040702050305020303" pitchFamily="18" charset="0"/>
          </a:endParaRPr>
        </a:p>
      </dsp:txBody>
      <dsp:txXfrm>
        <a:off x="0" y="385303"/>
        <a:ext cx="5447070" cy="524745"/>
      </dsp:txXfrm>
    </dsp:sp>
    <dsp:sp modelId="{CDA1D83F-74B8-44B8-85FE-6CCA5C7CABD9}">
      <dsp:nvSpPr>
        <dsp:cNvPr id="0" name=""/>
        <dsp:cNvSpPr/>
      </dsp:nvSpPr>
      <dsp:spPr>
        <a:xfrm>
          <a:off x="0" y="910048"/>
          <a:ext cx="5447070" cy="3194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>
              <a:latin typeface="Goudy Old Style Extrabold" panose="02040702050305020303" pitchFamily="18" charset="0"/>
            </a:rPr>
            <a:t>International Movie Database (IMDb)</a:t>
          </a:r>
          <a:endParaRPr lang="en-US" sz="1300" kern="1200">
            <a:latin typeface="Goudy Old Style Extrabold" panose="02040702050305020303" pitchFamily="18" charset="0"/>
          </a:endParaRPr>
        </a:p>
      </dsp:txBody>
      <dsp:txXfrm>
        <a:off x="15592" y="925640"/>
        <a:ext cx="5415886" cy="288226"/>
      </dsp:txXfrm>
    </dsp:sp>
    <dsp:sp modelId="{8B46AAEA-787B-476D-9238-2B2A5E4BA117}">
      <dsp:nvSpPr>
        <dsp:cNvPr id="0" name=""/>
        <dsp:cNvSpPr/>
      </dsp:nvSpPr>
      <dsp:spPr>
        <a:xfrm>
          <a:off x="0" y="1229458"/>
          <a:ext cx="5447070" cy="524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0" kern="1200" dirty="0">
              <a:latin typeface="Goudy Old Style Extrabold" panose="02040702050305020303" pitchFamily="18" charset="0"/>
            </a:rPr>
            <a:t>Has an average rating of 7.42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1" kern="1200">
              <a:latin typeface="Goudy Old Style Extrabold" panose="02040702050305020303" pitchFamily="18" charset="0"/>
            </a:rPr>
            <a:t>The Grand Budapest Hotel </a:t>
          </a:r>
          <a:r>
            <a:rPr lang="en-US" sz="1000" b="0" i="0" kern="1200">
              <a:latin typeface="Goudy Old Style Extrabold" panose="02040702050305020303" pitchFamily="18" charset="0"/>
            </a:rPr>
            <a:t>again with the highest at 8.1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1" kern="1200" dirty="0">
              <a:latin typeface="Goudy Old Style Extrabold" panose="02040702050305020303" pitchFamily="18" charset="0"/>
            </a:rPr>
            <a:t>Asteroid City</a:t>
          </a:r>
          <a:r>
            <a:rPr lang="en-US" sz="1000" b="0" i="0" kern="1200" dirty="0">
              <a:latin typeface="Goudy Old Style Extrabold" panose="02040702050305020303" pitchFamily="18" charset="0"/>
            </a:rPr>
            <a:t> sits with the lowest at 6.4</a:t>
          </a:r>
          <a:endParaRPr lang="en-US" sz="1000" kern="1200" dirty="0">
            <a:latin typeface="Goudy Old Style Extrabold" panose="02040702050305020303" pitchFamily="18" charset="0"/>
          </a:endParaRPr>
        </a:p>
      </dsp:txBody>
      <dsp:txXfrm>
        <a:off x="0" y="1229458"/>
        <a:ext cx="5447070" cy="524745"/>
      </dsp:txXfrm>
    </dsp:sp>
    <dsp:sp modelId="{60C30867-9FD8-4490-B30E-2F6FE26FECA7}">
      <dsp:nvSpPr>
        <dsp:cNvPr id="0" name=""/>
        <dsp:cNvSpPr/>
      </dsp:nvSpPr>
      <dsp:spPr>
        <a:xfrm>
          <a:off x="0" y="1754203"/>
          <a:ext cx="5447070" cy="3194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>
              <a:latin typeface="Goudy Old Style Extrabold" panose="02040702050305020303" pitchFamily="18" charset="0"/>
            </a:rPr>
            <a:t>Rotten Tomatoes</a:t>
          </a:r>
          <a:endParaRPr lang="en-US" sz="1300" kern="1200">
            <a:latin typeface="Goudy Old Style Extrabold" panose="02040702050305020303" pitchFamily="18" charset="0"/>
          </a:endParaRPr>
        </a:p>
      </dsp:txBody>
      <dsp:txXfrm>
        <a:off x="15592" y="1769795"/>
        <a:ext cx="5415886" cy="288226"/>
      </dsp:txXfrm>
    </dsp:sp>
    <dsp:sp modelId="{FC975F00-1374-4B14-B5CB-7C89237D342B}">
      <dsp:nvSpPr>
        <dsp:cNvPr id="0" name=""/>
        <dsp:cNvSpPr/>
      </dsp:nvSpPr>
      <dsp:spPr>
        <a:xfrm>
          <a:off x="0" y="2073613"/>
          <a:ext cx="5447070" cy="1264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0" kern="1200" dirty="0">
              <a:latin typeface="Goudy Old Style Extrabold" panose="02040702050305020303" pitchFamily="18" charset="0"/>
            </a:rPr>
            <a:t>Only has a hundredth of a difference between his average critic score (8.20) and average audience score (8.19)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0" kern="1200">
              <a:latin typeface="Goudy Old Style Extrabold" panose="02040702050305020303" pitchFamily="18" charset="0"/>
            </a:rPr>
            <a:t>He has a few films at 9.0+ critic score, with </a:t>
          </a:r>
          <a:r>
            <a:rPr lang="en-US" sz="1000" b="0" i="1" kern="1200">
              <a:latin typeface="Goudy Old Style Extrabold" panose="02040702050305020303" pitchFamily="18" charset="0"/>
            </a:rPr>
            <a:t>Fantastic Mr. Fox</a:t>
          </a:r>
          <a:r>
            <a:rPr lang="en-US" sz="1000" b="0" i="0" kern="1200">
              <a:latin typeface="Goudy Old Style Extrabold" panose="02040702050305020303" pitchFamily="18" charset="0"/>
            </a:rPr>
            <a:t> and </a:t>
          </a:r>
          <a:r>
            <a:rPr lang="en-US" sz="1000" b="0" i="1" kern="1200">
              <a:latin typeface="Goudy Old Style Extrabold" panose="02040702050305020303" pitchFamily="18" charset="0"/>
            </a:rPr>
            <a:t>Moonrise Kingdom</a:t>
          </a:r>
          <a:r>
            <a:rPr lang="en-US" sz="1000" b="0" i="0" kern="1200">
              <a:latin typeface="Goudy Old Style Extrabold" panose="02040702050305020303" pitchFamily="18" charset="0"/>
            </a:rPr>
            <a:t> tied at 9.3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1" kern="1200">
              <a:latin typeface="Goudy Old Style Extrabold" panose="02040702050305020303" pitchFamily="18" charset="0"/>
            </a:rPr>
            <a:t>Rushmore</a:t>
          </a:r>
          <a:r>
            <a:rPr lang="en-US" sz="1000" b="0" i="0" kern="1200">
              <a:latin typeface="Goudy Old Style Extrabold" panose="02040702050305020303" pitchFamily="18" charset="0"/>
            </a:rPr>
            <a:t> has the highest audience score, sitting alone at 9.1, no other film going past 8.9</a:t>
          </a:r>
          <a:endParaRPr lang="en-US" sz="1000" kern="1200" dirty="0">
            <a:latin typeface="Goudy Old Style Extrabold" panose="02040702050305020303" pitchFamily="18" charset="0"/>
          </a:endParaRP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b="0" i="0" kern="1200" dirty="0">
              <a:latin typeface="Goudy Old Style Extrabold" panose="02040702050305020303" pitchFamily="18" charset="0"/>
            </a:rPr>
            <a:t>His most critically-panned film is </a:t>
          </a:r>
          <a:r>
            <a:rPr lang="en-US" sz="1000" b="0" i="1" kern="1200" dirty="0">
              <a:latin typeface="Goudy Old Style Extrabold" panose="02040702050305020303" pitchFamily="18" charset="0"/>
            </a:rPr>
            <a:t>The Life Aquatic with Steve Zissou</a:t>
          </a:r>
          <a:r>
            <a:rPr lang="en-US" sz="1000" b="0" i="0" kern="1200" dirty="0">
              <a:latin typeface="Goudy Old Style Extrabold" panose="02040702050305020303" pitchFamily="18" charset="0"/>
            </a:rPr>
            <a:t> sitting at a lowly 5.7 and his lowest audience-scored film is </a:t>
          </a:r>
          <a:r>
            <a:rPr lang="en-US" sz="1000" b="0" i="1" kern="1200" dirty="0">
              <a:latin typeface="Goudy Old Style Extrabold" panose="02040702050305020303" pitchFamily="18" charset="0"/>
            </a:rPr>
            <a:t>Asteroid City</a:t>
          </a:r>
          <a:r>
            <a:rPr lang="en-US" sz="1000" b="0" i="0" kern="1200" dirty="0">
              <a:latin typeface="Goudy Old Style Extrabold" panose="02040702050305020303" pitchFamily="18" charset="0"/>
            </a:rPr>
            <a:t> at 6.2</a:t>
          </a:r>
          <a:endParaRPr lang="en-US" sz="1000" kern="1200" dirty="0">
            <a:latin typeface="Goudy Old Style Extrabold" panose="02040702050305020303" pitchFamily="18" charset="0"/>
          </a:endParaRPr>
        </a:p>
      </dsp:txBody>
      <dsp:txXfrm>
        <a:off x="0" y="2073613"/>
        <a:ext cx="5447070" cy="12647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F8F7A8-9288-43AC-89F9-F08E6F9A8EEC}">
      <dsp:nvSpPr>
        <dsp:cNvPr id="0" name=""/>
        <dsp:cNvSpPr/>
      </dsp:nvSpPr>
      <dsp:spPr>
        <a:xfrm>
          <a:off x="0" y="96785"/>
          <a:ext cx="5447070" cy="417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>
              <a:latin typeface="Goudy Old Style Extrabold" panose="02040702050305020303" pitchFamily="18" charset="0"/>
            </a:rPr>
            <a:t>Box Office</a:t>
          </a:r>
          <a:endParaRPr lang="en-US" sz="1700" kern="1200">
            <a:latin typeface="Goudy Old Style Extrabold" panose="02040702050305020303" pitchFamily="18" charset="0"/>
          </a:endParaRPr>
        </a:p>
      </dsp:txBody>
      <dsp:txXfrm>
        <a:off x="20390" y="117175"/>
        <a:ext cx="5406290" cy="376910"/>
      </dsp:txXfrm>
    </dsp:sp>
    <dsp:sp modelId="{1FBE5CB0-E0E6-42D1-996D-EE8D65CF42C9}">
      <dsp:nvSpPr>
        <dsp:cNvPr id="0" name=""/>
        <dsp:cNvSpPr/>
      </dsp:nvSpPr>
      <dsp:spPr>
        <a:xfrm>
          <a:off x="0" y="514475"/>
          <a:ext cx="5447070" cy="1513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latin typeface="Goudy Old Style Extrabold" panose="02040702050305020303" pitchFamily="18" charset="0"/>
            </a:rPr>
            <a:t>Has earned a total of $308 million over his 11 films</a:t>
          </a:r>
          <a:endParaRPr lang="en-US" sz="1300" kern="1200" dirty="0">
            <a:latin typeface="Goudy Old Style Extrabold" panose="02040702050305020303" pitchFamily="18" charset="0"/>
          </a:endParaRP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latin typeface="Goudy Old Style Extrabold" panose="02040702050305020303" pitchFamily="18" charset="0"/>
            </a:rPr>
            <a:t>Taking out the animated features, he has still earned $255 million at the box office</a:t>
          </a:r>
          <a:endParaRPr lang="en-US" sz="1300" kern="1200" dirty="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latin typeface="Goudy Old Style Extrabold" panose="02040702050305020303" pitchFamily="18" charset="0"/>
            </a:rPr>
            <a:t>His average box office return is $27.96 million</a:t>
          </a:r>
          <a:endParaRPr lang="en-US" sz="1300" kern="1200" dirty="0">
            <a:latin typeface="Goudy Old Style Extrabold" panose="02040702050305020303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>
              <a:latin typeface="Goudy Old Style Extrabold" panose="02040702050305020303" pitchFamily="18" charset="0"/>
            </a:rPr>
            <a:t>The film that made the most was </a:t>
          </a:r>
          <a:r>
            <a:rPr lang="en-US" sz="130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1300" kern="1200" dirty="0">
              <a:latin typeface="Goudy Old Style Extrabold" panose="02040702050305020303" pitchFamily="18" charset="0"/>
            </a:rPr>
            <a:t> with $59.1 million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300" kern="1200" dirty="0">
              <a:latin typeface="Goudy Old Style Extrabold" panose="02040702050305020303" pitchFamily="18" charset="0"/>
            </a:rPr>
            <a:t>made the least with $488.6 thousand</a:t>
          </a:r>
        </a:p>
      </dsp:txBody>
      <dsp:txXfrm>
        <a:off x="0" y="514475"/>
        <a:ext cx="5447070" cy="1513170"/>
      </dsp:txXfrm>
    </dsp:sp>
    <dsp:sp modelId="{2EFC05E1-FE2E-4984-A6CF-19CEDD11104F}">
      <dsp:nvSpPr>
        <dsp:cNvPr id="0" name=""/>
        <dsp:cNvSpPr/>
      </dsp:nvSpPr>
      <dsp:spPr>
        <a:xfrm>
          <a:off x="0" y="2027646"/>
          <a:ext cx="5447070" cy="417690"/>
        </a:xfrm>
        <a:prstGeom prst="roundRect">
          <a:avLst/>
        </a:prstGeom>
        <a:solidFill>
          <a:schemeClr val="accent2">
            <a:hueOff val="1354814"/>
            <a:satOff val="-6632"/>
            <a:lumOff val="372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>
              <a:latin typeface="Goudy Old Style Extrabold" panose="02040702050305020303" pitchFamily="18" charset="0"/>
            </a:rPr>
            <a:t>Actors</a:t>
          </a:r>
          <a:endParaRPr lang="en-US" sz="1700" kern="1200">
            <a:latin typeface="Goudy Old Style Extrabold" panose="02040702050305020303" pitchFamily="18" charset="0"/>
          </a:endParaRPr>
        </a:p>
      </dsp:txBody>
      <dsp:txXfrm>
        <a:off x="20390" y="2048036"/>
        <a:ext cx="5406290" cy="376910"/>
      </dsp:txXfrm>
    </dsp:sp>
    <dsp:sp modelId="{B65907BB-957F-4E41-9C37-6F6381E90CD7}">
      <dsp:nvSpPr>
        <dsp:cNvPr id="0" name=""/>
        <dsp:cNvSpPr/>
      </dsp:nvSpPr>
      <dsp:spPr>
        <a:xfrm>
          <a:off x="0" y="2445336"/>
          <a:ext cx="5447070" cy="8621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>
              <a:latin typeface="Goudy Old Style Extrabold" panose="02040702050305020303" pitchFamily="18" charset="0"/>
            </a:rPr>
            <a:t>Known for amazing ensemble casts across all his movies.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latin typeface="Goudy Old Style Extrabold" panose="02040702050305020303" pitchFamily="18" charset="0"/>
            </a:rPr>
            <a:t>Frequently collaborates with Bill Murray, Jason Schwartzman, Adrien Brody, Owen Wilson, and Edward Norton</a:t>
          </a:r>
          <a:endParaRPr lang="en-US" sz="1300" kern="1200" dirty="0">
            <a:latin typeface="Goudy Old Style Extrabold" panose="02040702050305020303" pitchFamily="18" charset="0"/>
          </a:endParaRPr>
        </a:p>
        <a:p>
          <a:pPr marL="342900" lvl="3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>
              <a:latin typeface="Goudy Old Style Extrabold" panose="02040702050305020303" pitchFamily="18" charset="0"/>
            </a:rPr>
            <a:t>Murray and Schwartzman appear in the most of his films</a:t>
          </a:r>
        </a:p>
      </dsp:txBody>
      <dsp:txXfrm>
        <a:off x="0" y="2445336"/>
        <a:ext cx="5447070" cy="86215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11ECC-A583-4A62-BA57-999B4FF2F1BA}">
      <dsp:nvSpPr>
        <dsp:cNvPr id="0" name=""/>
        <dsp:cNvSpPr/>
      </dsp:nvSpPr>
      <dsp:spPr>
        <a:xfrm>
          <a:off x="0" y="3554"/>
          <a:ext cx="6496050" cy="5405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>
              <a:latin typeface="Goudy Old Style Extrabold" panose="02040702050305020303" pitchFamily="18" charset="0"/>
            </a:rPr>
            <a:t>Motion Picture Association of America (MPAA)</a:t>
          </a:r>
          <a:endParaRPr lang="en-US" sz="2200" kern="1200">
            <a:latin typeface="Goudy Old Style Extrabold" panose="02040702050305020303" pitchFamily="18" charset="0"/>
          </a:endParaRPr>
        </a:p>
      </dsp:txBody>
      <dsp:txXfrm>
        <a:off x="26387" y="29941"/>
        <a:ext cx="6443276" cy="487766"/>
      </dsp:txXfrm>
    </dsp:sp>
    <dsp:sp modelId="{BD9E341A-DA4D-4656-AC56-F0A8FF59F309}">
      <dsp:nvSpPr>
        <dsp:cNvPr id="0" name=""/>
        <dsp:cNvSpPr/>
      </dsp:nvSpPr>
      <dsp:spPr>
        <a:xfrm>
          <a:off x="0" y="544095"/>
          <a:ext cx="6496050" cy="2459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>
              <a:latin typeface="Goudy Old Style Extrabold" panose="02040702050305020303" pitchFamily="18" charset="0"/>
            </a:rPr>
            <a:t>Paul Thomas Anderson’s films are all rated “R” due to the various adult themes he uses his films to explore</a:t>
          </a:r>
          <a:endParaRPr lang="en-US" sz="1700" kern="1200">
            <a:latin typeface="Goudy Old Style Extrabold" panose="02040702050305020303" pitchFamily="18" charset="0"/>
          </a:endParaRP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>
              <a:latin typeface="Goudy Old Style Extrabold" panose="02040702050305020303" pitchFamily="18" charset="0"/>
            </a:rPr>
            <a:t>Drug-use, violence, sex, strong language, nudity, etc</a:t>
          </a:r>
          <a:endParaRPr lang="en-US" sz="1700" kern="1200">
            <a:latin typeface="Goudy Old Style Extrabold" panose="02040702050305020303" pitchFamily="18" charset="0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>
              <a:latin typeface="Goudy Old Style Extrabold" panose="02040702050305020303" pitchFamily="18" charset="0"/>
            </a:rPr>
            <a:t>Wes Anderson’s films are a bit more diverse when it comes to rating</a:t>
          </a:r>
          <a:endParaRPr lang="en-US" sz="1700" kern="1200">
            <a:latin typeface="Goudy Old Style Extrabold" panose="02040702050305020303" pitchFamily="18" charset="0"/>
          </a:endParaRP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>
              <a:latin typeface="Goudy Old Style Extrabold" panose="02040702050305020303" pitchFamily="18" charset="0"/>
            </a:rPr>
            <a:t>He has one film that is “PG”, three that are “PG-13”, and the rest that are “R”</a:t>
          </a:r>
          <a:endParaRPr lang="en-US" sz="1700" kern="1200">
            <a:latin typeface="Goudy Old Style Extrabold" panose="02040702050305020303" pitchFamily="18" charset="0"/>
          </a:endParaRPr>
        </a:p>
        <a:p>
          <a:pPr marL="514350" lvl="3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>
              <a:latin typeface="Goudy Old Style Extrabold" panose="02040702050305020303" pitchFamily="18" charset="0"/>
            </a:rPr>
            <a:t>His various tones and style of humor and themes he likes to approach give him these more variable ratings</a:t>
          </a:r>
          <a:endParaRPr lang="en-US" sz="1700" kern="1200">
            <a:latin typeface="Goudy Old Style Extrabold" panose="02040702050305020303" pitchFamily="18" charset="0"/>
          </a:endParaRPr>
        </a:p>
      </dsp:txBody>
      <dsp:txXfrm>
        <a:off x="0" y="544095"/>
        <a:ext cx="6496050" cy="2459160"/>
      </dsp:txXfrm>
    </dsp:sp>
    <dsp:sp modelId="{7CF7383D-5DCA-40E4-86DA-89590B5685E0}">
      <dsp:nvSpPr>
        <dsp:cNvPr id="0" name=""/>
        <dsp:cNvSpPr/>
      </dsp:nvSpPr>
      <dsp:spPr>
        <a:xfrm>
          <a:off x="0" y="3003255"/>
          <a:ext cx="6496050" cy="540540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>
              <a:latin typeface="Goudy Old Style Extrabold" panose="02040702050305020303" pitchFamily="18" charset="0"/>
            </a:rPr>
            <a:t>Amount of Films</a:t>
          </a:r>
          <a:endParaRPr lang="en-US" sz="2200" kern="1200">
            <a:latin typeface="Goudy Old Style Extrabold" panose="02040702050305020303" pitchFamily="18" charset="0"/>
          </a:endParaRPr>
        </a:p>
      </dsp:txBody>
      <dsp:txXfrm>
        <a:off x="26387" y="3029642"/>
        <a:ext cx="6443276" cy="487766"/>
      </dsp:txXfrm>
    </dsp:sp>
    <dsp:sp modelId="{09F63B05-79F4-436D-A675-F02C1046523F}">
      <dsp:nvSpPr>
        <dsp:cNvPr id="0" name=""/>
        <dsp:cNvSpPr/>
      </dsp:nvSpPr>
      <dsp:spPr>
        <a:xfrm>
          <a:off x="0" y="3543795"/>
          <a:ext cx="6496050" cy="1024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i="0" kern="1200" dirty="0">
              <a:latin typeface="Goudy Old Style Extrabold" panose="02040702050305020303" pitchFamily="18" charset="0"/>
            </a:rPr>
            <a:t>Wes edges out Paul here with his two animated features leading to him being more prolific, however they both only have nine live-action with both releasing their tenth live-action films this year.</a:t>
          </a:r>
          <a:endParaRPr lang="en-US" sz="1700" kern="1200" dirty="0">
            <a:latin typeface="Goudy Old Style Extrabold" panose="02040702050305020303" pitchFamily="18" charset="0"/>
          </a:endParaRPr>
        </a:p>
      </dsp:txBody>
      <dsp:txXfrm>
        <a:off x="0" y="3543795"/>
        <a:ext cx="6496050" cy="102465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11ECC-A583-4A62-BA57-999B4FF2F1BA}">
      <dsp:nvSpPr>
        <dsp:cNvPr id="0" name=""/>
        <dsp:cNvSpPr/>
      </dsp:nvSpPr>
      <dsp:spPr>
        <a:xfrm>
          <a:off x="0" y="202679"/>
          <a:ext cx="6496050" cy="58967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latin typeface="Goudy Old Style Extrabold" panose="02040702050305020303" pitchFamily="18" charset="0"/>
            </a:rPr>
            <a:t>Online Ratings</a:t>
          </a:r>
          <a:endParaRPr lang="en-US" sz="2400" kern="1200" dirty="0">
            <a:latin typeface="Goudy Old Style Extrabold" panose="02040702050305020303" pitchFamily="18" charset="0"/>
          </a:endParaRPr>
        </a:p>
      </dsp:txBody>
      <dsp:txXfrm>
        <a:off x="28786" y="231465"/>
        <a:ext cx="6438478" cy="532107"/>
      </dsp:txXfrm>
    </dsp:sp>
    <dsp:sp modelId="{BD9E341A-DA4D-4656-AC56-F0A8FF59F309}">
      <dsp:nvSpPr>
        <dsp:cNvPr id="0" name=""/>
        <dsp:cNvSpPr/>
      </dsp:nvSpPr>
      <dsp:spPr>
        <a:xfrm>
          <a:off x="0" y="792359"/>
          <a:ext cx="6496050" cy="3576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>
              <a:latin typeface="Goudy Old Style Extrabold" panose="02040702050305020303" pitchFamily="18" charset="0"/>
            </a:rPr>
            <a:t>They’re both almost equal when it comes to ratings, especially from TMDb and IMDb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>
              <a:latin typeface="Goudy Old Style Extrabold" panose="02040702050305020303" pitchFamily="18" charset="0"/>
            </a:rPr>
            <a:t>Paul has an average TMDb score of 7.26 and Wes has a 7.29 rating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514350" lvl="3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>
              <a:latin typeface="Goudy Old Style Extrabold" panose="02040702050305020303" pitchFamily="18" charset="0"/>
            </a:rPr>
            <a:t>Their highest rated films from </a:t>
          </a:r>
          <a:r>
            <a:rPr lang="en-US" sz="1900" kern="1200" dirty="0" err="1">
              <a:latin typeface="Goudy Old Style Extrabold" panose="02040702050305020303" pitchFamily="18" charset="0"/>
            </a:rPr>
            <a:t>TMDb</a:t>
          </a:r>
          <a:r>
            <a:rPr lang="en-US" sz="1900" kern="1200" dirty="0">
              <a:latin typeface="Goudy Old Style Extrabold" panose="02040702050305020303" pitchFamily="18" charset="0"/>
            </a:rPr>
            <a:t> only have a difference of 0.058 rating with </a:t>
          </a:r>
          <a:r>
            <a:rPr lang="en-US" sz="1900" i="1" kern="1200" dirty="0">
              <a:latin typeface="Goudy Old Style Extrabold" panose="02040702050305020303" pitchFamily="18" charset="0"/>
            </a:rPr>
            <a:t>There Will Be Blood</a:t>
          </a:r>
          <a:r>
            <a:rPr lang="en-US" sz="1900" kern="1200" dirty="0">
              <a:latin typeface="Goudy Old Style Extrabold" panose="02040702050305020303" pitchFamily="18" charset="0"/>
            </a:rPr>
            <a:t> barely edging </a:t>
          </a:r>
          <a:r>
            <a:rPr lang="en-US" sz="1900" i="1" kern="1200" dirty="0">
              <a:latin typeface="Goudy Old Style Extrabold" panose="02040702050305020303" pitchFamily="18" charset="0"/>
            </a:rPr>
            <a:t>The Grand Budapest Hotel</a:t>
          </a:r>
          <a:endParaRPr lang="en-US" sz="1900" kern="1200" dirty="0">
            <a:latin typeface="Goudy Old Style Extrabold" panose="02040702050305020303" pitchFamily="18" charset="0"/>
          </a:endParaRP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>
              <a:latin typeface="Goudy Old Style Extrabold" panose="02040702050305020303" pitchFamily="18" charset="0"/>
            </a:rPr>
            <a:t>For IMDb, the average rating split is even less, with Paul having a rating of 7.41 and Wes having one of 7.42</a:t>
          </a:r>
        </a:p>
        <a:p>
          <a:pPr marL="514350" lvl="3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dirty="0">
              <a:latin typeface="Goudy Old Style Extrabold" panose="02040702050305020303" pitchFamily="18" charset="0"/>
            </a:rPr>
            <a:t>There Will Be Blood </a:t>
          </a:r>
          <a:r>
            <a:rPr lang="en-US" sz="1900" kern="1200" dirty="0">
              <a:latin typeface="Goudy Old Style Extrabold" panose="02040702050305020303" pitchFamily="18" charset="0"/>
            </a:rPr>
            <a:t>beats </a:t>
          </a:r>
          <a:r>
            <a:rPr lang="en-US" sz="190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1900" kern="1200" dirty="0">
              <a:latin typeface="Goudy Old Style Extrabold" panose="02040702050305020303" pitchFamily="18" charset="0"/>
            </a:rPr>
            <a:t> again but by a difference of 0.1 (8.2 vs 8.1)</a:t>
          </a:r>
        </a:p>
      </dsp:txBody>
      <dsp:txXfrm>
        <a:off x="0" y="792359"/>
        <a:ext cx="6496050" cy="357696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11ECC-A583-4A62-BA57-999B4FF2F1BA}">
      <dsp:nvSpPr>
        <dsp:cNvPr id="0" name=""/>
        <dsp:cNvSpPr/>
      </dsp:nvSpPr>
      <dsp:spPr>
        <a:xfrm>
          <a:off x="0" y="103049"/>
          <a:ext cx="6496050" cy="5405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>
              <a:latin typeface="Goudy Old Style Extrabold" panose="02040702050305020303" pitchFamily="18" charset="0"/>
            </a:rPr>
            <a:t>Online Ratings</a:t>
          </a:r>
          <a:endParaRPr lang="en-US" sz="2200" kern="1200" dirty="0">
            <a:latin typeface="Goudy Old Style Extrabold" panose="02040702050305020303" pitchFamily="18" charset="0"/>
          </a:endParaRPr>
        </a:p>
      </dsp:txBody>
      <dsp:txXfrm>
        <a:off x="26387" y="129436"/>
        <a:ext cx="6443276" cy="487766"/>
      </dsp:txXfrm>
    </dsp:sp>
    <dsp:sp modelId="{BD9E341A-DA4D-4656-AC56-F0A8FF59F309}">
      <dsp:nvSpPr>
        <dsp:cNvPr id="0" name=""/>
        <dsp:cNvSpPr/>
      </dsp:nvSpPr>
      <dsp:spPr>
        <a:xfrm>
          <a:off x="0" y="643589"/>
          <a:ext cx="6496050" cy="3825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Rotten Tomatoes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>
              <a:latin typeface="Goudy Old Style Extrabold" panose="02040702050305020303" pitchFamily="18" charset="0"/>
            </a:rPr>
            <a:t>This is the site where they have a greater difference, especially when it comes to the audience score</a:t>
          </a:r>
          <a:endParaRPr lang="en-US" sz="1700" kern="1200" dirty="0">
            <a:latin typeface="Goudy Old Style Extrabold" panose="02040702050305020303" pitchFamily="18" charset="0"/>
          </a:endParaRPr>
        </a:p>
        <a:p>
          <a:pPr marL="514350" lvl="3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>
              <a:latin typeface="Goudy Old Style Extrabold" panose="02040702050305020303" pitchFamily="18" charset="0"/>
            </a:rPr>
            <a:t>Paul beats out Wes critically with an average score of 8.53 vs 8.20</a:t>
          </a:r>
          <a:endParaRPr lang="en-US" sz="1700" kern="1200" dirty="0">
            <a:latin typeface="Goudy Old Style Extrabold" panose="02040702050305020303" pitchFamily="18" charset="0"/>
          </a:endParaRPr>
        </a:p>
        <a:p>
          <a:pPr marL="514350" lvl="3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>
              <a:latin typeface="Goudy Old Style Extrabold" panose="02040702050305020303" pitchFamily="18" charset="0"/>
            </a:rPr>
            <a:t>The audience loves Wes however, rating him on average at 8.19 versus Paul’s average audience score of 7.50</a:t>
          </a:r>
          <a:endParaRPr lang="en-US" sz="1700" kern="1200" dirty="0">
            <a:latin typeface="Goudy Old Style Extrabold" panose="02040702050305020303" pitchFamily="18" charset="0"/>
          </a:endParaRP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>
              <a:latin typeface="Goudy Old Style Extrabold" panose="02040702050305020303" pitchFamily="18" charset="0"/>
            </a:rPr>
            <a:t>For Paul, his film </a:t>
          </a:r>
          <a:r>
            <a:rPr lang="en-US" sz="1700" i="1" kern="1200" dirty="0">
              <a:latin typeface="Goudy Old Style Extrabold" panose="02040702050305020303" pitchFamily="18" charset="0"/>
            </a:rPr>
            <a:t>Boogie Nights</a:t>
          </a:r>
          <a:r>
            <a:rPr lang="en-US" sz="1700" kern="1200" dirty="0">
              <a:latin typeface="Goudy Old Style Extrabold" panose="02040702050305020303" pitchFamily="18" charset="0"/>
            </a:rPr>
            <a:t> has a greater critic score (9.4) than any of Wes’s films</a:t>
          </a:r>
        </a:p>
        <a:p>
          <a:pPr marL="514350" lvl="3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>
              <a:latin typeface="Goudy Old Style Extrabold" panose="02040702050305020303" pitchFamily="18" charset="0"/>
            </a:rPr>
            <a:t>Wes also has the lowest critically-rated film with the </a:t>
          </a:r>
          <a:r>
            <a:rPr lang="en-US" sz="1700" i="1" kern="1200">
              <a:latin typeface="Goudy Old Style Extrabold" panose="02040702050305020303" pitchFamily="18" charset="0"/>
            </a:rPr>
            <a:t>Life Aquatic</a:t>
          </a:r>
          <a:r>
            <a:rPr lang="en-US" sz="1700" kern="1200">
              <a:latin typeface="Goudy Old Style Extrabold" panose="02040702050305020303" pitchFamily="18" charset="0"/>
            </a:rPr>
            <a:t> at a 5.7</a:t>
          </a:r>
          <a:endParaRPr lang="en-US" sz="1700" kern="1200" dirty="0">
            <a:latin typeface="Goudy Old Style Extrabold" panose="02040702050305020303" pitchFamily="18" charset="0"/>
          </a:endParaRP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>
              <a:latin typeface="Goudy Old Style Extrabold" panose="02040702050305020303" pitchFamily="18" charset="0"/>
            </a:rPr>
            <a:t>When it comes to the audience, Paul doesn’t have a score above 9.0, however Wes has </a:t>
          </a:r>
          <a:r>
            <a:rPr lang="en-US" sz="1700" i="1" kern="1200">
              <a:latin typeface="Goudy Old Style Extrabold" panose="02040702050305020303" pitchFamily="18" charset="0"/>
            </a:rPr>
            <a:t>Rushmore</a:t>
          </a:r>
          <a:r>
            <a:rPr lang="en-US" sz="1700" kern="1200">
              <a:latin typeface="Goudy Old Style Extrabold" panose="02040702050305020303" pitchFamily="18" charset="0"/>
            </a:rPr>
            <a:t>, which sits at 9.1</a:t>
          </a:r>
          <a:endParaRPr lang="en-US" sz="1700" kern="1200" dirty="0">
            <a:latin typeface="Goudy Old Style Extrabold" panose="02040702050305020303" pitchFamily="18" charset="0"/>
          </a:endParaRPr>
        </a:p>
        <a:p>
          <a:pPr marL="514350" lvl="3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i="1" kern="1200" dirty="0">
              <a:latin typeface="Goudy Old Style Extrabold" panose="02040702050305020303" pitchFamily="18" charset="0"/>
            </a:rPr>
            <a:t>Inherent Vice </a:t>
          </a:r>
          <a:r>
            <a:rPr lang="en-US" sz="1700" kern="1200" dirty="0">
              <a:latin typeface="Goudy Old Style Extrabold" panose="02040702050305020303" pitchFamily="18" charset="0"/>
            </a:rPr>
            <a:t>sits low at 5.3 audience score</a:t>
          </a:r>
        </a:p>
      </dsp:txBody>
      <dsp:txXfrm>
        <a:off x="0" y="643589"/>
        <a:ext cx="6496050" cy="3825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8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7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8.jp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5572BE-1978-416F-0DCD-79DFF0E5A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4E135E9-4648-CC2C-604B-24DB9FE9B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14B62-11F0-B757-14FF-EF1AA13B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4AE9C58-217A-9630-5E3C-AD722584F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08161161-4D7B-87E0-86CB-4224FDCBF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6DEE97-5EF6-DF1F-C6F5-B08C0ACC3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C670BE20-BC7C-050A-E2DB-C9697381EC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9789045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4964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5C3A0-95C2-F7F3-8CE3-C628EE986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0CC8BAA-FD4C-5E30-7BDD-52CA3AAEE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ADC0A-ABCD-2562-ECD1-233CF73E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C41E4C5-103C-601B-E34A-467475EC9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E4ADFEDF-37DA-29D7-5D06-416420A17E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D6382C-DAFC-4E38-1DC6-DF69586665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42789A1A-C4CD-64BD-44A2-677DC43219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1882928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5172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EF36C8-A2FA-BE1B-10CE-24422DAD87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9516915"/>
              </p:ext>
            </p:extLst>
          </p:nvPr>
        </p:nvGraphicFramePr>
        <p:xfrm>
          <a:off x="648930" y="2810256"/>
          <a:ext cx="58915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418" y="2476884"/>
            <a:ext cx="1734521" cy="1734521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506" y="3030716"/>
            <a:ext cx="2361377" cy="2361377"/>
          </a:xfrm>
          <a:prstGeom prst="rect">
            <a:avLst/>
          </a:prstGeom>
        </p:spPr>
      </p:pic>
      <p:pic>
        <p:nvPicPr>
          <p:cNvPr id="15" name="Picture 14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4107ECD1-042F-ED60-26A9-34A2473B81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154" y="4882977"/>
            <a:ext cx="2427554" cy="151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AFD3AB-F818-06A1-F425-C78E80C2DF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283962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084" y="2493588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44" y="3117125"/>
            <a:ext cx="2145562" cy="30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9616909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5DD28D-BD14-07DE-22FF-ECA795BE8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87821CD-E3CA-7401-A66E-69E4A621B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10E52B0B-4E45-127D-D2BC-0BFDDFAAE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63E1CE-3A80-B1B4-EDAB-18A7FFF6A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1060ACC-0132-7B65-3658-1E9A7BBBE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386CABE-875E-C3C1-5C8B-7229E00A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49DA85-F1C9-2D14-AFF9-DB26E23981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0208014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B45B4DDB-C41B-F822-2DFA-0A6673D026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418" y="2476884"/>
            <a:ext cx="1734521" cy="1734521"/>
          </a:xfrm>
          <a:prstGeom prst="rect">
            <a:avLst/>
          </a:prstGeom>
        </p:spPr>
      </p:pic>
      <p:pic>
        <p:nvPicPr>
          <p:cNvPr id="4" name="Picture 3" descr="A blue and green logo&#10;&#10;AI-generated content may be incorrect.">
            <a:extLst>
              <a:ext uri="{FF2B5EF4-FFF2-40B4-BE49-F238E27FC236}">
                <a16:creationId xmlns:a16="http://schemas.microsoft.com/office/drawing/2014/main" id="{D67ED3B4-4BE6-7E75-453B-F4DB01BEEB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506" y="3030716"/>
            <a:ext cx="2361377" cy="2361377"/>
          </a:xfrm>
          <a:prstGeom prst="rect">
            <a:avLst/>
          </a:prstGeom>
        </p:spPr>
      </p:pic>
      <p:pic>
        <p:nvPicPr>
          <p:cNvPr id="6" name="Picture 5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744A9496-2AFD-8990-D589-C8093A5BD8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154" y="4882977"/>
            <a:ext cx="2427554" cy="151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1531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59A722-F899-218E-FF71-DD55906A6A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712620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924" y="2476884"/>
            <a:ext cx="3081355" cy="2311016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2673" y="3746392"/>
            <a:ext cx="2136077" cy="284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1774677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59BBC13D-658C-D500-B5A9-C829DC0E00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1891991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889</TotalTime>
  <Words>1182</Words>
  <Application>Microsoft Office PowerPoint</Application>
  <PresentationFormat>Widescreen</PresentationFormat>
  <Paragraphs>101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Century Gothic</vt:lpstr>
      <vt:lpstr>Goudy Old Style Extrabold</vt:lpstr>
      <vt:lpstr>Wingdings 3</vt:lpstr>
      <vt:lpstr>Ion</vt:lpstr>
      <vt:lpstr>Anderson vs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12</cp:revision>
  <dcterms:created xsi:type="dcterms:W3CDTF">2025-04-14T16:45:55Z</dcterms:created>
  <dcterms:modified xsi:type="dcterms:W3CDTF">2025-04-17T19:29:46Z</dcterms:modified>
</cp:coreProperties>
</file>

<file path=docProps/thumbnail.jpeg>
</file>